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33"/>
  </p:notesMasterIdLst>
  <p:sldIdLst>
    <p:sldId id="358" r:id="rId3"/>
    <p:sldId id="323" r:id="rId4"/>
    <p:sldId id="324" r:id="rId5"/>
    <p:sldId id="338" r:id="rId6"/>
    <p:sldId id="329" r:id="rId7"/>
    <p:sldId id="339" r:id="rId8"/>
    <p:sldId id="341" r:id="rId9"/>
    <p:sldId id="336" r:id="rId10"/>
    <p:sldId id="340" r:id="rId11"/>
    <p:sldId id="331" r:id="rId12"/>
    <p:sldId id="355" r:id="rId13"/>
    <p:sldId id="357" r:id="rId14"/>
    <p:sldId id="334" r:id="rId15"/>
    <p:sldId id="342" r:id="rId16"/>
    <p:sldId id="343" r:id="rId17"/>
    <p:sldId id="344" r:id="rId18"/>
    <p:sldId id="281" r:id="rId19"/>
    <p:sldId id="346" r:id="rId20"/>
    <p:sldId id="345" r:id="rId21"/>
    <p:sldId id="325" r:id="rId22"/>
    <p:sldId id="326" r:id="rId23"/>
    <p:sldId id="327" r:id="rId24"/>
    <p:sldId id="349" r:id="rId25"/>
    <p:sldId id="347" r:id="rId26"/>
    <p:sldId id="348" r:id="rId27"/>
    <p:sldId id="350" r:id="rId28"/>
    <p:sldId id="290" r:id="rId29"/>
    <p:sldId id="351" r:id="rId30"/>
    <p:sldId id="352" r:id="rId31"/>
    <p:sldId id="328"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0000"/>
    <a:srgbClr val="AACB2B"/>
    <a:srgbClr val="EDE5AC"/>
    <a:srgbClr val="72A173"/>
    <a:srgbClr val="427037"/>
    <a:srgbClr val="1D5629"/>
    <a:srgbClr val="2564A2"/>
    <a:srgbClr val="335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1" autoAdjust="0"/>
    <p:restoredTop sz="90909" autoAdjust="0"/>
  </p:normalViewPr>
  <p:slideViewPr>
    <p:cSldViewPr>
      <p:cViewPr varScale="1">
        <p:scale>
          <a:sx n="111" d="100"/>
          <a:sy n="111" d="100"/>
        </p:scale>
        <p:origin x="231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64" charset="0"/>
              </a:defRPr>
            </a:lvl1pPr>
          </a:lstStyle>
          <a:p>
            <a:pPr>
              <a:defRPr/>
            </a:pPr>
            <a:endParaRPr lang="en-US"/>
          </a:p>
        </p:txBody>
      </p:sp>
      <p:sp>
        <p:nvSpPr>
          <p:cNvPr id="10445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6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445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64" charset="0"/>
              </a:defRPr>
            </a:lvl1pPr>
          </a:lstStyle>
          <a:p>
            <a:pPr>
              <a:defRPr/>
            </a:pPr>
            <a:endParaRPr lang="en-US"/>
          </a:p>
        </p:txBody>
      </p:sp>
      <p:sp>
        <p:nvSpPr>
          <p:cNvPr id="10445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itchFamily="64" charset="0"/>
              </a:defRPr>
            </a:lvl1pPr>
          </a:lstStyle>
          <a:p>
            <a:pPr>
              <a:defRPr/>
            </a:pPr>
            <a:fld id="{4A905676-5E14-4ED9-9E40-67CDCFB6F803}" type="slidenum">
              <a:rPr lang="en-US"/>
              <a:pPr>
                <a:defRPr/>
              </a:pPr>
              <a:t>‹#›</a:t>
            </a:fld>
            <a:endParaRPr lang="en-US" dirty="0"/>
          </a:p>
        </p:txBody>
      </p:sp>
    </p:spTree>
    <p:extLst>
      <p:ext uri="{BB962C8B-B14F-4D97-AF65-F5344CB8AC3E}">
        <p14:creationId xmlns:p14="http://schemas.microsoft.com/office/powerpoint/2010/main" val="1630451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4"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64"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64"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64"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6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42950" indent="-285750" eaLnBrk="0" hangingPunct="0">
              <a:spcBef>
                <a:spcPct val="30000"/>
              </a:spcBef>
              <a:defRPr sz="1200">
                <a:solidFill>
                  <a:schemeClr val="tx1"/>
                </a:solidFill>
                <a:latin typeface="Times" pitchFamily="18" charset="0"/>
              </a:defRPr>
            </a:lvl2pPr>
            <a:lvl3pPr marL="1143000" indent="-228600" eaLnBrk="0" hangingPunct="0">
              <a:spcBef>
                <a:spcPct val="30000"/>
              </a:spcBef>
              <a:defRPr sz="1200">
                <a:solidFill>
                  <a:schemeClr val="tx1"/>
                </a:solidFill>
                <a:latin typeface="Times" pitchFamily="18" charset="0"/>
              </a:defRPr>
            </a:lvl3pPr>
            <a:lvl4pPr marL="1600200" indent="-228600" eaLnBrk="0" hangingPunct="0">
              <a:spcBef>
                <a:spcPct val="30000"/>
              </a:spcBef>
              <a:defRPr sz="1200">
                <a:solidFill>
                  <a:schemeClr val="tx1"/>
                </a:solidFill>
                <a:latin typeface="Times" pitchFamily="18" charset="0"/>
              </a:defRPr>
            </a:lvl4pPr>
            <a:lvl5pPr marL="2057400" indent="-228600" eaLnBrk="0" hangingPunct="0">
              <a:spcBef>
                <a:spcPct val="30000"/>
              </a:spcBef>
              <a:defRPr sz="1200">
                <a:solidFill>
                  <a:schemeClr val="tx1"/>
                </a:solidFill>
                <a:latin typeface="Times" pitchFamily="18" charset="0"/>
              </a:defRPr>
            </a:lvl5pPr>
            <a:lvl6pPr marL="2514600" indent="-228600" eaLnBrk="0" fontAlgn="base" hangingPunct="0">
              <a:spcBef>
                <a:spcPct val="30000"/>
              </a:spcBef>
              <a:spcAft>
                <a:spcPct val="0"/>
              </a:spcAft>
              <a:defRPr sz="1200">
                <a:solidFill>
                  <a:schemeClr val="tx1"/>
                </a:solidFill>
                <a:latin typeface="Times" pitchFamily="18" charset="0"/>
              </a:defRPr>
            </a:lvl6pPr>
            <a:lvl7pPr marL="2971800" indent="-228600" eaLnBrk="0" fontAlgn="base" hangingPunct="0">
              <a:spcBef>
                <a:spcPct val="30000"/>
              </a:spcBef>
              <a:spcAft>
                <a:spcPct val="0"/>
              </a:spcAft>
              <a:defRPr sz="1200">
                <a:solidFill>
                  <a:schemeClr val="tx1"/>
                </a:solidFill>
                <a:latin typeface="Times" pitchFamily="18" charset="0"/>
              </a:defRPr>
            </a:lvl7pPr>
            <a:lvl8pPr marL="3429000" indent="-228600" eaLnBrk="0" fontAlgn="base" hangingPunct="0">
              <a:spcBef>
                <a:spcPct val="30000"/>
              </a:spcBef>
              <a:spcAft>
                <a:spcPct val="0"/>
              </a:spcAft>
              <a:defRPr sz="1200">
                <a:solidFill>
                  <a:schemeClr val="tx1"/>
                </a:solidFill>
                <a:latin typeface="Times" pitchFamily="18" charset="0"/>
              </a:defRPr>
            </a:lvl8pPr>
            <a:lvl9pPr marL="3886200" indent="-228600" eaLnBrk="0" fontAlgn="base" hangingPunct="0">
              <a:spcBef>
                <a:spcPct val="30000"/>
              </a:spcBef>
              <a:spcAft>
                <a:spcPct val="0"/>
              </a:spcAft>
              <a:defRPr sz="1200">
                <a:solidFill>
                  <a:schemeClr val="tx1"/>
                </a:solidFill>
                <a:latin typeface="Times" pitchFamily="18" charset="0"/>
              </a:defRPr>
            </a:lvl9pPr>
          </a:lstStyle>
          <a:p>
            <a:pPr>
              <a:spcBef>
                <a:spcPct val="0"/>
              </a:spcBef>
            </a:pPr>
            <a:fld id="{DC40B2AF-A9E7-4069-9AA8-E80A7EEA0540}" type="slidenum">
              <a:rPr lang="en-US" altLang="en-US" smtClean="0"/>
              <a:pPr>
                <a:spcBef>
                  <a:spcPct val="0"/>
                </a:spcBef>
              </a:pPr>
              <a:t>1</a:t>
            </a:fld>
            <a:endParaRPr lang="en-US" altLang="en-US" smtClean="0"/>
          </a:p>
        </p:txBody>
      </p:sp>
      <p:sp>
        <p:nvSpPr>
          <p:cNvPr id="46083" name="Rectangle 2"/>
          <p:cNvSpPr>
            <a:spLocks noGrp="1" noRot="1" noChangeAspect="1" noChangeArrowheads="1" noTextEdit="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Times" pitchFamily="18" charset="0"/>
            </a:endParaRPr>
          </a:p>
        </p:txBody>
      </p:sp>
    </p:spTree>
    <p:extLst>
      <p:ext uri="{BB962C8B-B14F-4D97-AF65-F5344CB8AC3E}">
        <p14:creationId xmlns:p14="http://schemas.microsoft.com/office/powerpoint/2010/main" val="192056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84B58A6-CC07-4B5F-9FDE-365136F47B94}" type="slidenum">
              <a:rPr lang="en-US" altLang="en-US" sz="1200" smtClean="0"/>
              <a:pPr/>
              <a:t>17</a:t>
            </a:fld>
            <a:endParaRPr lang="en-US" altLang="en-US" sz="120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BB4EE5A1-A541-4371-95B3-70AC6080EABD}" type="slidenum">
              <a:rPr lang="en-US" altLang="en-US" sz="1200" smtClean="0"/>
              <a:pPr/>
              <a:t>18</a:t>
            </a:fld>
            <a:endParaRPr lang="en-US" altLang="en-US" sz="120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F890BDC-5EE8-4C9B-BA4D-04874B24701E}" type="slidenum">
              <a:rPr lang="en-US" altLang="en-US" sz="1200" smtClean="0"/>
              <a:pPr/>
              <a:t>27</a:t>
            </a:fld>
            <a:endParaRPr lang="en-US" alt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2D89C7B-0216-4FB1-925A-8CA1CFADD632}" type="slidenum">
              <a:rPr lang="en-US" altLang="en-US" sz="1200" smtClean="0"/>
              <a:pPr/>
              <a:t>28</a:t>
            </a:fld>
            <a:endParaRPr lang="en-US" alt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0B7EBA9-06BA-40BD-9E87-868120610D83}" type="slidenum">
              <a:rPr lang="en-US" altLang="en-US" sz="1200" smtClean="0"/>
              <a:pPr/>
              <a:t>29</a:t>
            </a:fld>
            <a:endParaRPr lang="en-US" alt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108E00-C407-4927-9F13-2762DC70B774}" type="slidenum">
              <a:rPr lang="en-US"/>
              <a:pPr>
                <a:defRPr/>
              </a:pPr>
              <a:t>‹#›</a:t>
            </a:fld>
            <a:endParaRPr lang="en-US" dirty="0"/>
          </a:p>
        </p:txBody>
      </p:sp>
    </p:spTree>
    <p:extLst>
      <p:ext uri="{BB962C8B-B14F-4D97-AF65-F5344CB8AC3E}">
        <p14:creationId xmlns:p14="http://schemas.microsoft.com/office/powerpoint/2010/main" val="44129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37C3B1-8758-4F47-B24C-9C6EEC19CE17}" type="slidenum">
              <a:rPr lang="en-US"/>
              <a:pPr>
                <a:defRPr/>
              </a:pPr>
              <a:t>‹#›</a:t>
            </a:fld>
            <a:endParaRPr lang="en-US" dirty="0"/>
          </a:p>
        </p:txBody>
      </p:sp>
    </p:spTree>
    <p:extLst>
      <p:ext uri="{BB962C8B-B14F-4D97-AF65-F5344CB8AC3E}">
        <p14:creationId xmlns:p14="http://schemas.microsoft.com/office/powerpoint/2010/main" val="167305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82447-B78D-456E-8411-390CCF9B04D6}" type="slidenum">
              <a:rPr lang="en-US"/>
              <a:pPr>
                <a:defRPr/>
              </a:pPr>
              <a:t>‹#›</a:t>
            </a:fld>
            <a:endParaRPr lang="en-US" dirty="0"/>
          </a:p>
        </p:txBody>
      </p:sp>
    </p:spTree>
    <p:extLst>
      <p:ext uri="{BB962C8B-B14F-4D97-AF65-F5344CB8AC3E}">
        <p14:creationId xmlns:p14="http://schemas.microsoft.com/office/powerpoint/2010/main" val="16108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AC815D-7970-42A7-BD78-AFE86D73C4B7}" type="slidenum">
              <a:rPr lang="en-US"/>
              <a:pPr>
                <a:defRPr/>
              </a:pPr>
              <a:t>‹#›</a:t>
            </a:fld>
            <a:endParaRPr lang="en-US" dirty="0"/>
          </a:p>
        </p:txBody>
      </p:sp>
    </p:spTree>
    <p:extLst>
      <p:ext uri="{BB962C8B-B14F-4D97-AF65-F5344CB8AC3E}">
        <p14:creationId xmlns:p14="http://schemas.microsoft.com/office/powerpoint/2010/main" val="2602603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92279F-A9A1-4309-97B5-560B3C80F7D8}" type="slidenum">
              <a:rPr lang="en-US"/>
              <a:pPr>
                <a:defRPr/>
              </a:pPr>
              <a:t>‹#›</a:t>
            </a:fld>
            <a:endParaRPr lang="en-US" dirty="0"/>
          </a:p>
        </p:txBody>
      </p:sp>
    </p:spTree>
    <p:extLst>
      <p:ext uri="{BB962C8B-B14F-4D97-AF65-F5344CB8AC3E}">
        <p14:creationId xmlns:p14="http://schemas.microsoft.com/office/powerpoint/2010/main" val="297110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B0E0F7-4A77-4B46-BC50-E1E67B0AFCEE}" type="slidenum">
              <a:rPr lang="en-US"/>
              <a:pPr>
                <a:defRPr/>
              </a:pPr>
              <a:t>‹#›</a:t>
            </a:fld>
            <a:endParaRPr lang="en-US" dirty="0"/>
          </a:p>
        </p:txBody>
      </p:sp>
    </p:spTree>
    <p:extLst>
      <p:ext uri="{BB962C8B-B14F-4D97-AF65-F5344CB8AC3E}">
        <p14:creationId xmlns:p14="http://schemas.microsoft.com/office/powerpoint/2010/main" val="4179204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FA8962-3286-4F13-905E-1CB6EE0DCCD2}" type="slidenum">
              <a:rPr lang="en-US"/>
              <a:pPr>
                <a:defRPr/>
              </a:pPr>
              <a:t>‹#›</a:t>
            </a:fld>
            <a:endParaRPr lang="en-US" dirty="0"/>
          </a:p>
        </p:txBody>
      </p:sp>
    </p:spTree>
    <p:extLst>
      <p:ext uri="{BB962C8B-B14F-4D97-AF65-F5344CB8AC3E}">
        <p14:creationId xmlns:p14="http://schemas.microsoft.com/office/powerpoint/2010/main" val="2741889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4BD127-1B7A-4315-A887-C201423D439D}" type="slidenum">
              <a:rPr lang="en-US"/>
              <a:pPr>
                <a:defRPr/>
              </a:pPr>
              <a:t>‹#›</a:t>
            </a:fld>
            <a:endParaRPr lang="en-US" dirty="0"/>
          </a:p>
        </p:txBody>
      </p:sp>
    </p:spTree>
    <p:extLst>
      <p:ext uri="{BB962C8B-B14F-4D97-AF65-F5344CB8AC3E}">
        <p14:creationId xmlns:p14="http://schemas.microsoft.com/office/powerpoint/2010/main" val="3852443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6434BC-2672-4EC2-B025-A9CEA93345F2}" type="slidenum">
              <a:rPr lang="en-US"/>
              <a:pPr>
                <a:defRPr/>
              </a:pPr>
              <a:t>‹#›</a:t>
            </a:fld>
            <a:endParaRPr lang="en-US" dirty="0"/>
          </a:p>
        </p:txBody>
      </p:sp>
    </p:spTree>
    <p:extLst>
      <p:ext uri="{BB962C8B-B14F-4D97-AF65-F5344CB8AC3E}">
        <p14:creationId xmlns:p14="http://schemas.microsoft.com/office/powerpoint/2010/main" val="130994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1C3BB0-7134-4037-A460-DC56D1BC131B}" type="slidenum">
              <a:rPr lang="en-US"/>
              <a:pPr>
                <a:defRPr/>
              </a:pPr>
              <a:t>‹#›</a:t>
            </a:fld>
            <a:endParaRPr lang="en-US" dirty="0"/>
          </a:p>
        </p:txBody>
      </p:sp>
    </p:spTree>
    <p:extLst>
      <p:ext uri="{BB962C8B-B14F-4D97-AF65-F5344CB8AC3E}">
        <p14:creationId xmlns:p14="http://schemas.microsoft.com/office/powerpoint/2010/main" val="1269417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748B29-5E49-4EE7-9FE0-0A50C1A07924}" type="slidenum">
              <a:rPr lang="en-US"/>
              <a:pPr>
                <a:defRPr/>
              </a:pPr>
              <a:t>‹#›</a:t>
            </a:fld>
            <a:endParaRPr lang="en-US" dirty="0"/>
          </a:p>
        </p:txBody>
      </p:sp>
    </p:spTree>
    <p:extLst>
      <p:ext uri="{BB962C8B-B14F-4D97-AF65-F5344CB8AC3E}">
        <p14:creationId xmlns:p14="http://schemas.microsoft.com/office/powerpoint/2010/main" val="365504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5D9DB-DA97-4CBD-B67C-45A2EC17BEB0}" type="slidenum">
              <a:rPr lang="en-US"/>
              <a:pPr>
                <a:defRPr/>
              </a:pPr>
              <a:t>‹#›</a:t>
            </a:fld>
            <a:endParaRPr lang="en-US" dirty="0"/>
          </a:p>
        </p:txBody>
      </p:sp>
    </p:spTree>
    <p:extLst>
      <p:ext uri="{BB962C8B-B14F-4D97-AF65-F5344CB8AC3E}">
        <p14:creationId xmlns:p14="http://schemas.microsoft.com/office/powerpoint/2010/main" val="59321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9766EC-139F-4517-A52D-823F02966401}" type="slidenum">
              <a:rPr lang="en-US"/>
              <a:pPr>
                <a:defRPr/>
              </a:pPr>
              <a:t>‹#›</a:t>
            </a:fld>
            <a:endParaRPr lang="en-US" dirty="0"/>
          </a:p>
        </p:txBody>
      </p:sp>
    </p:spTree>
    <p:extLst>
      <p:ext uri="{BB962C8B-B14F-4D97-AF65-F5344CB8AC3E}">
        <p14:creationId xmlns:p14="http://schemas.microsoft.com/office/powerpoint/2010/main" val="3058063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776BDD-1DC6-4E79-9D74-6A2EC63BF24C}" type="slidenum">
              <a:rPr lang="en-US"/>
              <a:pPr>
                <a:defRPr/>
              </a:pPr>
              <a:t>‹#›</a:t>
            </a:fld>
            <a:endParaRPr lang="en-US" dirty="0"/>
          </a:p>
        </p:txBody>
      </p:sp>
    </p:spTree>
    <p:extLst>
      <p:ext uri="{BB962C8B-B14F-4D97-AF65-F5344CB8AC3E}">
        <p14:creationId xmlns:p14="http://schemas.microsoft.com/office/powerpoint/2010/main" val="316831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3C80D-62C3-4455-B037-9F5DF50054C8}" type="slidenum">
              <a:rPr lang="en-US"/>
              <a:pPr>
                <a:defRPr/>
              </a:pPr>
              <a:t>‹#›</a:t>
            </a:fld>
            <a:endParaRPr lang="en-US" dirty="0"/>
          </a:p>
        </p:txBody>
      </p:sp>
    </p:spTree>
    <p:extLst>
      <p:ext uri="{BB962C8B-B14F-4D97-AF65-F5344CB8AC3E}">
        <p14:creationId xmlns:p14="http://schemas.microsoft.com/office/powerpoint/2010/main" val="403931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CD7311-7CFF-41EE-860E-FEFF4709545E}" type="slidenum">
              <a:rPr lang="en-US"/>
              <a:pPr>
                <a:defRPr/>
              </a:pPr>
              <a:t>‹#›</a:t>
            </a:fld>
            <a:endParaRPr lang="en-US" dirty="0"/>
          </a:p>
        </p:txBody>
      </p:sp>
    </p:spTree>
    <p:extLst>
      <p:ext uri="{BB962C8B-B14F-4D97-AF65-F5344CB8AC3E}">
        <p14:creationId xmlns:p14="http://schemas.microsoft.com/office/powerpoint/2010/main" val="200869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95C332-21BD-4B32-8521-43110DCE5BA9}" type="slidenum">
              <a:rPr lang="en-US"/>
              <a:pPr>
                <a:defRPr/>
              </a:pPr>
              <a:t>‹#›</a:t>
            </a:fld>
            <a:endParaRPr lang="en-US" dirty="0"/>
          </a:p>
        </p:txBody>
      </p:sp>
    </p:spTree>
    <p:extLst>
      <p:ext uri="{BB962C8B-B14F-4D97-AF65-F5344CB8AC3E}">
        <p14:creationId xmlns:p14="http://schemas.microsoft.com/office/powerpoint/2010/main" val="23993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FD0B05-D9FA-4553-A4C1-7E45A9FB0859}" type="slidenum">
              <a:rPr lang="en-US"/>
              <a:pPr>
                <a:defRPr/>
              </a:pPr>
              <a:t>‹#›</a:t>
            </a:fld>
            <a:endParaRPr lang="en-US" dirty="0"/>
          </a:p>
        </p:txBody>
      </p:sp>
    </p:spTree>
    <p:extLst>
      <p:ext uri="{BB962C8B-B14F-4D97-AF65-F5344CB8AC3E}">
        <p14:creationId xmlns:p14="http://schemas.microsoft.com/office/powerpoint/2010/main" val="349016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97D719-EE48-486D-B1C6-3ED82BE8CEC6}" type="slidenum">
              <a:rPr lang="en-US"/>
              <a:pPr>
                <a:defRPr/>
              </a:pPr>
              <a:t>‹#›</a:t>
            </a:fld>
            <a:endParaRPr lang="en-US" dirty="0"/>
          </a:p>
        </p:txBody>
      </p:sp>
    </p:spTree>
    <p:extLst>
      <p:ext uri="{BB962C8B-B14F-4D97-AF65-F5344CB8AC3E}">
        <p14:creationId xmlns:p14="http://schemas.microsoft.com/office/powerpoint/2010/main" val="221127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DCC191-867A-4872-98B6-CC4BDF50AEBE}" type="slidenum">
              <a:rPr lang="en-US"/>
              <a:pPr>
                <a:defRPr/>
              </a:pPr>
              <a:t>‹#›</a:t>
            </a:fld>
            <a:endParaRPr lang="en-US" dirty="0"/>
          </a:p>
        </p:txBody>
      </p:sp>
    </p:spTree>
    <p:extLst>
      <p:ext uri="{BB962C8B-B14F-4D97-AF65-F5344CB8AC3E}">
        <p14:creationId xmlns:p14="http://schemas.microsoft.com/office/powerpoint/2010/main" val="108444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143B6-9F29-43BB-B8BF-2312A3DD9880}" type="slidenum">
              <a:rPr lang="en-US"/>
              <a:pPr>
                <a:defRPr/>
              </a:pPr>
              <a:t>‹#›</a:t>
            </a:fld>
            <a:endParaRPr lang="en-US" dirty="0"/>
          </a:p>
        </p:txBody>
      </p:sp>
    </p:spTree>
    <p:extLst>
      <p:ext uri="{BB962C8B-B14F-4D97-AF65-F5344CB8AC3E}">
        <p14:creationId xmlns:p14="http://schemas.microsoft.com/office/powerpoint/2010/main" val="281598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00EF70-4885-4590-8736-813C63DA8D19}" type="slidenum">
              <a:rPr lang="en-US"/>
              <a:pPr>
                <a:defRPr/>
              </a:pPr>
              <a:t>‹#›</a:t>
            </a:fld>
            <a:endParaRPr lang="en-US" dirty="0"/>
          </a:p>
        </p:txBody>
      </p:sp>
    </p:spTree>
    <p:extLst>
      <p:ext uri="{BB962C8B-B14F-4D97-AF65-F5344CB8AC3E}">
        <p14:creationId xmlns:p14="http://schemas.microsoft.com/office/powerpoint/2010/main" val="333307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Times" pitchFamily="6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Times" pitchFamily="6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Times" pitchFamily="64" charset="0"/>
              </a:defRPr>
            </a:lvl1pPr>
          </a:lstStyle>
          <a:p>
            <a:pPr>
              <a:defRPr/>
            </a:pPr>
            <a:fld id="{7CAA87D1-1F65-462D-BFF9-C96AA734CFB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64" charset="0"/>
        </a:defRPr>
      </a:lvl2pPr>
      <a:lvl3pPr algn="ctr" rtl="0" eaLnBrk="0" fontAlgn="base" hangingPunct="0">
        <a:spcBef>
          <a:spcPct val="0"/>
        </a:spcBef>
        <a:spcAft>
          <a:spcPct val="0"/>
        </a:spcAft>
        <a:defRPr sz="4400">
          <a:solidFill>
            <a:schemeClr val="tx2"/>
          </a:solidFill>
          <a:latin typeface="Times" pitchFamily="64" charset="0"/>
        </a:defRPr>
      </a:lvl3pPr>
      <a:lvl4pPr algn="ctr" rtl="0" eaLnBrk="0" fontAlgn="base" hangingPunct="0">
        <a:spcBef>
          <a:spcPct val="0"/>
        </a:spcBef>
        <a:spcAft>
          <a:spcPct val="0"/>
        </a:spcAft>
        <a:defRPr sz="4400">
          <a:solidFill>
            <a:schemeClr val="tx2"/>
          </a:solidFill>
          <a:latin typeface="Times" pitchFamily="64" charset="0"/>
        </a:defRPr>
      </a:lvl4pPr>
      <a:lvl5pPr algn="ctr" rtl="0" eaLnBrk="0" fontAlgn="base" hangingPunct="0">
        <a:spcBef>
          <a:spcPct val="0"/>
        </a:spcBef>
        <a:spcAft>
          <a:spcPct val="0"/>
        </a:spcAft>
        <a:defRPr sz="4400">
          <a:solidFill>
            <a:schemeClr val="tx2"/>
          </a:solidFill>
          <a:latin typeface="Times" pitchFamily="64" charset="0"/>
        </a:defRPr>
      </a:lvl5pPr>
      <a:lvl6pPr marL="457200" algn="ctr" rtl="0" fontAlgn="base">
        <a:spcBef>
          <a:spcPct val="0"/>
        </a:spcBef>
        <a:spcAft>
          <a:spcPct val="0"/>
        </a:spcAft>
        <a:defRPr sz="4400">
          <a:solidFill>
            <a:schemeClr val="tx2"/>
          </a:solidFill>
          <a:latin typeface="Times" pitchFamily="64" charset="0"/>
        </a:defRPr>
      </a:lvl6pPr>
      <a:lvl7pPr marL="914400" algn="ctr" rtl="0" fontAlgn="base">
        <a:spcBef>
          <a:spcPct val="0"/>
        </a:spcBef>
        <a:spcAft>
          <a:spcPct val="0"/>
        </a:spcAft>
        <a:defRPr sz="4400">
          <a:solidFill>
            <a:schemeClr val="tx2"/>
          </a:solidFill>
          <a:latin typeface="Times" pitchFamily="64" charset="0"/>
        </a:defRPr>
      </a:lvl7pPr>
      <a:lvl8pPr marL="1371600" algn="ctr" rtl="0" fontAlgn="base">
        <a:spcBef>
          <a:spcPct val="0"/>
        </a:spcBef>
        <a:spcAft>
          <a:spcPct val="0"/>
        </a:spcAft>
        <a:defRPr sz="4400">
          <a:solidFill>
            <a:schemeClr val="tx2"/>
          </a:solidFill>
          <a:latin typeface="Times" pitchFamily="64" charset="0"/>
        </a:defRPr>
      </a:lvl8pPr>
      <a:lvl9pPr marL="1828800" algn="ctr" rtl="0" fontAlgn="base">
        <a:spcBef>
          <a:spcPct val="0"/>
        </a:spcBef>
        <a:spcAft>
          <a:spcPct val="0"/>
        </a:spcAft>
        <a:defRPr sz="4400">
          <a:solidFill>
            <a:schemeClr val="tx2"/>
          </a:solidFill>
          <a:latin typeface="Times"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solidFill>
                  <a:srgbClr val="000000"/>
                </a:solidFill>
                <a:latin typeface="Times" pitchFamily="64"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pitchFamily="6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itchFamily="64" charset="0"/>
              </a:defRPr>
            </a:lvl1pPr>
          </a:lstStyle>
          <a:p>
            <a:pPr>
              <a:defRPr/>
            </a:pPr>
            <a:fld id="{CF3211AA-9204-49C9-AD0E-A0A00C48315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64" charset="0"/>
        </a:defRPr>
      </a:lvl2pPr>
      <a:lvl3pPr algn="ctr" rtl="0" eaLnBrk="0" fontAlgn="base" hangingPunct="0">
        <a:spcBef>
          <a:spcPct val="0"/>
        </a:spcBef>
        <a:spcAft>
          <a:spcPct val="0"/>
        </a:spcAft>
        <a:defRPr sz="4400">
          <a:solidFill>
            <a:schemeClr val="tx2"/>
          </a:solidFill>
          <a:latin typeface="Times" pitchFamily="64" charset="0"/>
        </a:defRPr>
      </a:lvl3pPr>
      <a:lvl4pPr algn="ctr" rtl="0" eaLnBrk="0" fontAlgn="base" hangingPunct="0">
        <a:spcBef>
          <a:spcPct val="0"/>
        </a:spcBef>
        <a:spcAft>
          <a:spcPct val="0"/>
        </a:spcAft>
        <a:defRPr sz="4400">
          <a:solidFill>
            <a:schemeClr val="tx2"/>
          </a:solidFill>
          <a:latin typeface="Times" pitchFamily="64" charset="0"/>
        </a:defRPr>
      </a:lvl4pPr>
      <a:lvl5pPr algn="ctr" rtl="0" eaLnBrk="0" fontAlgn="base" hangingPunct="0">
        <a:spcBef>
          <a:spcPct val="0"/>
        </a:spcBef>
        <a:spcAft>
          <a:spcPct val="0"/>
        </a:spcAft>
        <a:defRPr sz="4400">
          <a:solidFill>
            <a:schemeClr val="tx2"/>
          </a:solidFill>
          <a:latin typeface="Times" pitchFamily="64" charset="0"/>
        </a:defRPr>
      </a:lvl5pPr>
      <a:lvl6pPr marL="457200" algn="ctr" rtl="0" fontAlgn="base">
        <a:spcBef>
          <a:spcPct val="0"/>
        </a:spcBef>
        <a:spcAft>
          <a:spcPct val="0"/>
        </a:spcAft>
        <a:defRPr sz="4400">
          <a:solidFill>
            <a:schemeClr val="tx2"/>
          </a:solidFill>
          <a:latin typeface="Times" pitchFamily="64" charset="0"/>
        </a:defRPr>
      </a:lvl6pPr>
      <a:lvl7pPr marL="914400" algn="ctr" rtl="0" fontAlgn="base">
        <a:spcBef>
          <a:spcPct val="0"/>
        </a:spcBef>
        <a:spcAft>
          <a:spcPct val="0"/>
        </a:spcAft>
        <a:defRPr sz="4400">
          <a:solidFill>
            <a:schemeClr val="tx2"/>
          </a:solidFill>
          <a:latin typeface="Times" pitchFamily="64" charset="0"/>
        </a:defRPr>
      </a:lvl7pPr>
      <a:lvl8pPr marL="1371600" algn="ctr" rtl="0" fontAlgn="base">
        <a:spcBef>
          <a:spcPct val="0"/>
        </a:spcBef>
        <a:spcAft>
          <a:spcPct val="0"/>
        </a:spcAft>
        <a:defRPr sz="4400">
          <a:solidFill>
            <a:schemeClr val="tx2"/>
          </a:solidFill>
          <a:latin typeface="Times" pitchFamily="64" charset="0"/>
        </a:defRPr>
      </a:lvl8pPr>
      <a:lvl9pPr marL="1828800" algn="ctr" rtl="0" fontAlgn="base">
        <a:spcBef>
          <a:spcPct val="0"/>
        </a:spcBef>
        <a:spcAft>
          <a:spcPct val="0"/>
        </a:spcAft>
        <a:defRPr sz="4400">
          <a:solidFill>
            <a:schemeClr val="tx2"/>
          </a:solidFill>
          <a:latin typeface="Times" pitchFamily="6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295400" y="3505200"/>
            <a:ext cx="6858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dirty="0">
                <a:solidFill>
                  <a:schemeClr val="accent2"/>
                </a:solidFill>
                <a:latin typeface="Arial" pitchFamily="34" charset="0"/>
                <a:cs typeface="Arial" pitchFamily="34" charset="0"/>
              </a:rPr>
              <a:t>	</a:t>
            </a:r>
            <a:r>
              <a:rPr lang="en-US" altLang="en-US" sz="3000" dirty="0" smtClean="0">
                <a:solidFill>
                  <a:schemeClr val="accent2"/>
                </a:solidFill>
                <a:latin typeface="Arial" panose="020B0604020202020204" pitchFamily="34" charset="0"/>
                <a:ea typeface="Cambria" pitchFamily="18" charset="0"/>
                <a:cs typeface="Arial" panose="020B0604020202020204" pitchFamily="34" charset="0"/>
              </a:rPr>
              <a:t>§</a:t>
            </a:r>
            <a:r>
              <a:rPr lang="en-US" altLang="en-US" sz="3000" dirty="0" smtClean="0">
                <a:solidFill>
                  <a:schemeClr val="accent2"/>
                </a:solidFill>
                <a:latin typeface="Arial" pitchFamily="34" charset="0"/>
                <a:cs typeface="Arial" pitchFamily="34" charset="0"/>
              </a:rPr>
              <a:t>4.4   </a:t>
            </a:r>
            <a:r>
              <a:rPr lang="en-US" altLang="en-US" sz="3000" dirty="0">
                <a:solidFill>
                  <a:schemeClr val="accent2"/>
                </a:solidFill>
                <a:latin typeface="Arial" pitchFamily="34" charset="0"/>
                <a:cs typeface="Arial" pitchFamily="34" charset="0"/>
              </a:rPr>
              <a:t>RNA Transcription</a:t>
            </a:r>
          </a:p>
          <a:p>
            <a:pPr>
              <a:spcBef>
                <a:spcPct val="0"/>
              </a:spcBef>
              <a:buFontTx/>
              <a:buNone/>
            </a:pPr>
            <a:r>
              <a:rPr lang="en-US" altLang="en-US" sz="3000" dirty="0">
                <a:solidFill>
                  <a:srgbClr val="FF6D09"/>
                </a:solidFill>
                <a:latin typeface="Arial" pitchFamily="34" charset="0"/>
                <a:cs typeface="Arial" pitchFamily="34" charset="0"/>
              </a:rPr>
              <a:t>	</a:t>
            </a:r>
            <a:r>
              <a:rPr lang="en-US" altLang="en-US" sz="3000" dirty="0">
                <a:solidFill>
                  <a:srgbClr val="FF6600"/>
                </a:solidFill>
                <a:latin typeface="Arial" panose="020B0604020202020204" pitchFamily="34" charset="0"/>
                <a:ea typeface="Cambria" pitchFamily="18" charset="0"/>
                <a:cs typeface="Arial" panose="020B0604020202020204" pitchFamily="34" charset="0"/>
              </a:rPr>
              <a:t>§</a:t>
            </a:r>
            <a:r>
              <a:rPr lang="en-US" altLang="en-US" sz="3000" dirty="0">
                <a:solidFill>
                  <a:srgbClr val="FF6D09"/>
                </a:solidFill>
                <a:latin typeface="Arial" pitchFamily="34" charset="0"/>
                <a:cs typeface="Arial" pitchFamily="34" charset="0"/>
              </a:rPr>
              <a:t>4.4a Transcriptional Machinery</a:t>
            </a:r>
          </a:p>
          <a:p>
            <a:pPr>
              <a:spcBef>
                <a:spcPct val="0"/>
              </a:spcBef>
              <a:buFontTx/>
              <a:buNone/>
            </a:pPr>
            <a:r>
              <a:rPr lang="en-US" altLang="en-US" sz="3000" dirty="0">
                <a:solidFill>
                  <a:srgbClr val="FF6D09"/>
                </a:solidFill>
                <a:latin typeface="Arial" pitchFamily="34" charset="0"/>
                <a:cs typeface="Arial" pitchFamily="34" charset="0"/>
              </a:rPr>
              <a:t>	</a:t>
            </a:r>
            <a:r>
              <a:rPr lang="en-US" altLang="en-US" sz="3000" dirty="0">
                <a:solidFill>
                  <a:srgbClr val="FF6600"/>
                </a:solidFill>
                <a:latin typeface="Arial" panose="020B0604020202020204" pitchFamily="34" charset="0"/>
                <a:ea typeface="Cambria" pitchFamily="18" charset="0"/>
                <a:cs typeface="Arial" panose="020B0604020202020204" pitchFamily="34" charset="0"/>
              </a:rPr>
              <a:t>§</a:t>
            </a:r>
            <a:r>
              <a:rPr lang="en-US" altLang="en-US" sz="3000" dirty="0">
                <a:solidFill>
                  <a:srgbClr val="FF6D09"/>
                </a:solidFill>
                <a:latin typeface="Arial" pitchFamily="34" charset="0"/>
                <a:cs typeface="Arial" pitchFamily="34" charset="0"/>
              </a:rPr>
              <a:t>4.4b RNA </a:t>
            </a:r>
            <a:r>
              <a:rPr lang="en-US" altLang="en-US" sz="3000" dirty="0" smtClean="0">
                <a:solidFill>
                  <a:srgbClr val="FF6D09"/>
                </a:solidFill>
                <a:latin typeface="Arial" pitchFamily="34" charset="0"/>
                <a:cs typeface="Arial" pitchFamily="34" charset="0"/>
              </a:rPr>
              <a:t>Processing</a:t>
            </a:r>
            <a:endParaRPr lang="en-US" altLang="en-US" sz="3000" dirty="0">
              <a:solidFill>
                <a:srgbClr val="FF6D09"/>
              </a:solidFill>
              <a:latin typeface="Arial" pitchFamily="34" charset="0"/>
              <a:cs typeface="Arial" pitchFamily="34" charset="0"/>
            </a:endParaRPr>
          </a:p>
        </p:txBody>
      </p:sp>
      <p:sp>
        <p:nvSpPr>
          <p:cNvPr id="3" name="TextBox 3"/>
          <p:cNvSpPr txBox="1">
            <a:spLocks noChangeArrowheads="1"/>
          </p:cNvSpPr>
          <p:nvPr/>
        </p:nvSpPr>
        <p:spPr bwMode="auto">
          <a:xfrm>
            <a:off x="1371600" y="1828800"/>
            <a:ext cx="6320118" cy="553998"/>
          </a:xfrm>
          <a:prstGeom prst="rect">
            <a:avLst/>
          </a:prstGeom>
          <a:solidFill>
            <a:schemeClr val="accent2"/>
          </a:solidFill>
          <a:ln>
            <a:noFill/>
          </a:ln>
          <a:extLst/>
        </p:spPr>
        <p:txBody>
          <a:bodyPr wrap="square">
            <a:spAutoFit/>
          </a:bodyPr>
          <a:lstStyle>
            <a:lvl1pPr eaLnBrk="0" hangingPunct="0">
              <a:spcBef>
                <a:spcPct val="20000"/>
              </a:spcBef>
              <a:buChar char="•"/>
              <a:defRPr sz="3200">
                <a:solidFill>
                  <a:schemeClr val="tx1"/>
                </a:solidFill>
                <a:latin typeface="Times" pitchFamily="18" charset="0"/>
              </a:defRPr>
            </a:lvl1pPr>
            <a:lvl2pPr marL="742950" indent="-285750" eaLnBrk="0" hangingPunct="0">
              <a:spcBef>
                <a:spcPct val="20000"/>
              </a:spcBef>
              <a:buChar char="–"/>
              <a:defRPr sz="2800">
                <a:solidFill>
                  <a:schemeClr val="tx1"/>
                </a:solidFill>
                <a:latin typeface="Times" pitchFamily="18" charset="0"/>
              </a:defRPr>
            </a:lvl2pPr>
            <a:lvl3pPr marL="1143000" indent="-228600" eaLnBrk="0" hangingPunct="0">
              <a:spcBef>
                <a:spcPct val="20000"/>
              </a:spcBef>
              <a:buChar char="•"/>
              <a:defRPr sz="2400">
                <a:solidFill>
                  <a:schemeClr val="tx1"/>
                </a:solidFill>
                <a:latin typeface="Times" pitchFamily="18" charset="0"/>
              </a:defRPr>
            </a:lvl3pPr>
            <a:lvl4pPr marL="1600200" indent="-228600" eaLnBrk="0" hangingPunct="0">
              <a:spcBef>
                <a:spcPct val="20000"/>
              </a:spcBef>
              <a:buChar char="–"/>
              <a:defRPr sz="2000">
                <a:solidFill>
                  <a:schemeClr val="tx1"/>
                </a:solidFill>
                <a:latin typeface="Times" pitchFamily="18" charset="0"/>
              </a:defRPr>
            </a:lvl4pPr>
            <a:lvl5pPr marL="2057400" indent="-228600" eaLnBrk="0" hangingPunct="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3000" b="1" dirty="0" smtClean="0">
                <a:solidFill>
                  <a:schemeClr val="bg1"/>
                </a:solidFill>
                <a:latin typeface="Arial" pitchFamily="34" charset="0"/>
                <a:cs typeface="Arial" pitchFamily="34" charset="0"/>
              </a:rPr>
              <a:t>IV. NUCLEAR BIOCHEMISTRY</a:t>
            </a:r>
            <a:endParaRPr lang="en-US" altLang="en-US" sz="3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18653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nvSpPr>
        <p:spPr bwMode="auto">
          <a:xfrm>
            <a:off x="2209800" y="0"/>
            <a:ext cx="512141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Cis-Acting Elements: Promoters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grpSp>
        <p:nvGrpSpPr>
          <p:cNvPr id="5" name="Group 4"/>
          <p:cNvGrpSpPr/>
          <p:nvPr/>
        </p:nvGrpSpPr>
        <p:grpSpPr>
          <a:xfrm>
            <a:off x="966030" y="358943"/>
            <a:ext cx="7211072" cy="3270173"/>
            <a:chOff x="966030" y="358943"/>
            <a:chExt cx="7211072" cy="3270173"/>
          </a:xfrm>
        </p:grpSpPr>
        <p:pic>
          <p:nvPicPr>
            <p:cNvPr id="12293" name="Picture 6"/>
            <p:cNvPicPr>
              <a:picLocks noChangeAspect="1"/>
            </p:cNvPicPr>
            <p:nvPr/>
          </p:nvPicPr>
          <p:blipFill>
            <a:blip r:embed="rId2">
              <a:extLst>
                <a:ext uri="{28A0092B-C50C-407E-A947-70E740481C1C}">
                  <a14:useLocalDpi xmlns:a14="http://schemas.microsoft.com/office/drawing/2010/main" val="0"/>
                </a:ext>
              </a:extLst>
            </a:blip>
            <a:srcRect r="18103" b="13295"/>
            <a:stretch>
              <a:fillRect/>
            </a:stretch>
          </p:blipFill>
          <p:spPr bwMode="auto">
            <a:xfrm>
              <a:off x="1175266" y="611019"/>
              <a:ext cx="6750465" cy="2885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7"/>
            <p:cNvSpPr txBox="1">
              <a:spLocks noChangeArrowheads="1"/>
            </p:cNvSpPr>
            <p:nvPr/>
          </p:nvSpPr>
          <p:spPr bwMode="auto">
            <a:xfrm>
              <a:off x="5545804" y="479615"/>
              <a:ext cx="1066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TSS (+1bp)</a:t>
              </a:r>
            </a:p>
          </p:txBody>
        </p:sp>
        <p:cxnSp>
          <p:nvCxnSpPr>
            <p:cNvPr id="12295" name="Straight Arrow Connector 8"/>
            <p:cNvCxnSpPr>
              <a:cxnSpLocks noChangeShapeType="1"/>
            </p:cNvCxnSpPr>
            <p:nvPr/>
          </p:nvCxnSpPr>
          <p:spPr bwMode="auto">
            <a:xfrm>
              <a:off x="5799265" y="753409"/>
              <a:ext cx="0" cy="481914"/>
            </a:xfrm>
            <a:prstGeom prst="straightConnector1">
              <a:avLst/>
            </a:prstGeom>
            <a:noFill/>
            <a:ln w="12700" algn="ctr">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9" name="Rectangle 12"/>
            <p:cNvSpPr>
              <a:spLocks noChangeArrowheads="1"/>
            </p:cNvSpPr>
            <p:nvPr/>
          </p:nvSpPr>
          <p:spPr bwMode="auto">
            <a:xfrm>
              <a:off x="2675965" y="721660"/>
              <a:ext cx="1210235" cy="24095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1600"/>
            </a:p>
          </p:txBody>
        </p:sp>
        <p:cxnSp>
          <p:nvCxnSpPr>
            <p:cNvPr id="12296" name="Straight Arrow Connector 9"/>
            <p:cNvCxnSpPr>
              <a:cxnSpLocks noChangeShapeType="1"/>
            </p:cNvCxnSpPr>
            <p:nvPr/>
          </p:nvCxnSpPr>
          <p:spPr bwMode="auto">
            <a:xfrm flipH="1">
              <a:off x="5222913" y="908121"/>
              <a:ext cx="585262" cy="0"/>
            </a:xfrm>
            <a:prstGeom prst="straightConnector1">
              <a:avLst/>
            </a:prstGeom>
            <a:noFill/>
            <a:ln w="12700" algn="ctr">
              <a:solidFill>
                <a:schemeClr val="tx1"/>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97" name="Straight Arrow Connector 10"/>
            <p:cNvCxnSpPr>
              <a:cxnSpLocks noChangeShapeType="1"/>
            </p:cNvCxnSpPr>
            <p:nvPr/>
          </p:nvCxnSpPr>
          <p:spPr bwMode="auto">
            <a:xfrm flipH="1">
              <a:off x="5804463" y="903282"/>
              <a:ext cx="585262" cy="0"/>
            </a:xfrm>
            <a:prstGeom prst="straightConnector1">
              <a:avLst/>
            </a:prstGeom>
            <a:noFill/>
            <a:ln w="12700" algn="ctr">
              <a:solidFill>
                <a:schemeClr val="tx1"/>
              </a:solidFill>
              <a:round/>
              <a:headEnd type="triangle" w="med" len="lg"/>
              <a:tailEnd type="non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98" name="TextBox 11"/>
            <p:cNvSpPr txBox="1">
              <a:spLocks noChangeArrowheads="1"/>
            </p:cNvSpPr>
            <p:nvPr/>
          </p:nvSpPr>
          <p:spPr bwMode="auto">
            <a:xfrm>
              <a:off x="6329602" y="726746"/>
              <a:ext cx="163538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downstream (+</a:t>
              </a:r>
              <a:r>
                <a:rPr lang="en-US" altLang="en-US" sz="1600" b="1" dirty="0" err="1">
                  <a:latin typeface="Arial Narrow" pitchFamily="34" charset="0"/>
                </a:rPr>
                <a:t>bp</a:t>
              </a:r>
              <a:r>
                <a:rPr lang="en-US" altLang="en-US" sz="1600" b="1" dirty="0">
                  <a:latin typeface="Arial Narrow" pitchFamily="34" charset="0"/>
                </a:rPr>
                <a:t>)</a:t>
              </a:r>
            </a:p>
          </p:txBody>
        </p:sp>
        <p:sp>
          <p:nvSpPr>
            <p:cNvPr id="12300" name="TextBox 13"/>
            <p:cNvSpPr txBox="1">
              <a:spLocks noChangeArrowheads="1"/>
            </p:cNvSpPr>
            <p:nvPr/>
          </p:nvSpPr>
          <p:spPr bwMode="auto">
            <a:xfrm>
              <a:off x="3841375" y="712695"/>
              <a:ext cx="14718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a:t>
              </a:r>
              <a:r>
                <a:rPr lang="en-US" altLang="en-US" sz="1600" b="1" dirty="0" err="1">
                  <a:latin typeface="Arial Narrow" pitchFamily="34" charset="0"/>
                </a:rPr>
                <a:t>bp</a:t>
              </a:r>
              <a:r>
                <a:rPr lang="en-US" altLang="en-US" sz="1600" b="1" dirty="0">
                  <a:latin typeface="Arial Narrow" pitchFamily="34" charset="0"/>
                </a:rPr>
                <a:t>) upstream</a:t>
              </a:r>
            </a:p>
          </p:txBody>
        </p:sp>
        <p:sp>
          <p:nvSpPr>
            <p:cNvPr id="12301" name="TextBox 14"/>
            <p:cNvSpPr txBox="1">
              <a:spLocks noChangeArrowheads="1"/>
            </p:cNvSpPr>
            <p:nvPr/>
          </p:nvSpPr>
          <p:spPr bwMode="auto">
            <a:xfrm>
              <a:off x="2080967" y="358943"/>
              <a:ext cx="143379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a:spcBef>
                  <a:spcPct val="0"/>
                </a:spcBef>
                <a:buFontTx/>
                <a:buNone/>
              </a:pPr>
              <a:r>
                <a:rPr lang="en-US" altLang="en-US" sz="1600" b="1" dirty="0">
                  <a:latin typeface="Arial Narrow" pitchFamily="34" charset="0"/>
                </a:rPr>
                <a:t>Transcriptional </a:t>
              </a:r>
            </a:p>
            <a:p>
              <a:pPr algn="r">
                <a:spcBef>
                  <a:spcPct val="0"/>
                </a:spcBef>
                <a:buFontTx/>
                <a:buNone/>
              </a:pPr>
              <a:r>
                <a:rPr lang="en-US" altLang="en-US" sz="1600" b="1" dirty="0">
                  <a:latin typeface="Arial Narrow" pitchFamily="34" charset="0"/>
                </a:rPr>
                <a:t>activators</a:t>
              </a:r>
            </a:p>
          </p:txBody>
        </p:sp>
        <p:sp>
          <p:nvSpPr>
            <p:cNvPr id="12302" name="Rectangle 15"/>
            <p:cNvSpPr>
              <a:spLocks noChangeArrowheads="1"/>
            </p:cNvSpPr>
            <p:nvPr/>
          </p:nvSpPr>
          <p:spPr bwMode="auto">
            <a:xfrm>
              <a:off x="6391835" y="2752165"/>
              <a:ext cx="1743132" cy="24095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2303" name="Rectangle 16"/>
            <p:cNvSpPr>
              <a:spLocks noChangeArrowheads="1"/>
            </p:cNvSpPr>
            <p:nvPr/>
          </p:nvSpPr>
          <p:spPr bwMode="auto">
            <a:xfrm>
              <a:off x="4015885" y="2817343"/>
              <a:ext cx="1173025" cy="24095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2306" name="TextBox 19"/>
            <p:cNvSpPr txBox="1">
              <a:spLocks noChangeArrowheads="1"/>
            </p:cNvSpPr>
            <p:nvPr/>
          </p:nvSpPr>
          <p:spPr bwMode="auto">
            <a:xfrm>
              <a:off x="4594681" y="3290562"/>
              <a:ext cx="755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RNAPII</a:t>
              </a:r>
            </a:p>
          </p:txBody>
        </p:sp>
        <p:sp>
          <p:nvSpPr>
            <p:cNvPr id="12307" name="TextBox 20"/>
            <p:cNvSpPr txBox="1">
              <a:spLocks noChangeArrowheads="1"/>
            </p:cNvSpPr>
            <p:nvPr/>
          </p:nvSpPr>
          <p:spPr bwMode="auto">
            <a:xfrm>
              <a:off x="966030" y="1173575"/>
              <a:ext cx="295798" cy="32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5’</a:t>
              </a:r>
            </a:p>
          </p:txBody>
        </p:sp>
        <p:sp>
          <p:nvSpPr>
            <p:cNvPr id="12308" name="TextBox 21"/>
            <p:cNvSpPr txBox="1">
              <a:spLocks noChangeArrowheads="1"/>
            </p:cNvSpPr>
            <p:nvPr/>
          </p:nvSpPr>
          <p:spPr bwMode="auto">
            <a:xfrm>
              <a:off x="7848600" y="1135544"/>
              <a:ext cx="324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3’</a:t>
              </a:r>
            </a:p>
          </p:txBody>
        </p:sp>
        <p:sp>
          <p:nvSpPr>
            <p:cNvPr id="12309" name="TextBox 23"/>
            <p:cNvSpPr txBox="1">
              <a:spLocks noChangeArrowheads="1"/>
            </p:cNvSpPr>
            <p:nvPr/>
          </p:nvSpPr>
          <p:spPr bwMode="auto">
            <a:xfrm>
              <a:off x="7881304" y="3036936"/>
              <a:ext cx="295798" cy="32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3’</a:t>
              </a:r>
            </a:p>
          </p:txBody>
        </p:sp>
        <p:sp>
          <p:nvSpPr>
            <p:cNvPr id="12310" name="TextBox 24"/>
            <p:cNvSpPr txBox="1">
              <a:spLocks noChangeArrowheads="1"/>
            </p:cNvSpPr>
            <p:nvPr/>
          </p:nvSpPr>
          <p:spPr bwMode="auto">
            <a:xfrm>
              <a:off x="6408045" y="2442023"/>
              <a:ext cx="295798" cy="32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5’</a:t>
              </a:r>
            </a:p>
          </p:txBody>
        </p:sp>
        <p:sp>
          <p:nvSpPr>
            <p:cNvPr id="12305" name="TextBox 18"/>
            <p:cNvSpPr txBox="1">
              <a:spLocks noChangeArrowheads="1"/>
            </p:cNvSpPr>
            <p:nvPr/>
          </p:nvSpPr>
          <p:spPr bwMode="auto">
            <a:xfrm>
              <a:off x="6553200" y="2539425"/>
              <a:ext cx="16097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600" b="1" dirty="0">
                  <a:latin typeface="Arial Narrow" pitchFamily="34" charset="0"/>
                </a:rPr>
                <a:t>Transcription </a:t>
              </a:r>
            </a:p>
            <a:p>
              <a:pPr>
                <a:spcBef>
                  <a:spcPct val="0"/>
                </a:spcBef>
                <a:buFontTx/>
                <a:buNone/>
              </a:pPr>
              <a:r>
                <a:rPr lang="en-US" altLang="en-US" sz="1600" b="1" dirty="0">
                  <a:latin typeface="Arial Narrow" pitchFamily="34" charset="0"/>
                </a:rPr>
                <a:t>initiation complex</a:t>
              </a:r>
            </a:p>
          </p:txBody>
        </p:sp>
      </p:grpSp>
      <p:sp>
        <p:nvSpPr>
          <p:cNvPr id="4" name="Rectangle 3"/>
          <p:cNvSpPr>
            <a:spLocks noChangeArrowheads="1"/>
          </p:cNvSpPr>
          <p:nvPr/>
        </p:nvSpPr>
        <p:spPr bwMode="auto">
          <a:xfrm>
            <a:off x="228600" y="3718679"/>
            <a:ext cx="8534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spcAft>
                <a:spcPts val="0"/>
              </a:spcAft>
              <a:buFontTx/>
              <a:buChar char="-"/>
              <a:defRPr/>
            </a:pPr>
            <a:r>
              <a:rPr lang="en-US" sz="1800" dirty="0" smtClean="0">
                <a:latin typeface="Calibri" pitchFamily="34" charset="0"/>
                <a:ea typeface="Cambria" pitchFamily="18" charset="0"/>
                <a:cs typeface="Times New Roman" pitchFamily="18" charset="0"/>
              </a:rPr>
              <a:t>Before RNAP can undertake the transcription of a particular gene, it must dock within the vicinity of its </a:t>
            </a:r>
            <a:r>
              <a:rPr lang="en-US" sz="1800" dirty="0" smtClean="0">
                <a:solidFill>
                  <a:srgbClr val="00B050"/>
                </a:solidFill>
                <a:latin typeface="Calibri" pitchFamily="34" charset="0"/>
                <a:ea typeface="Cambria" pitchFamily="18" charset="0"/>
                <a:cs typeface="Times New Roman" pitchFamily="18" charset="0"/>
              </a:rPr>
              <a:t>transcriptional start site (TSS)</a:t>
            </a:r>
            <a:r>
              <a:rPr lang="en-US" sz="1800" dirty="0" smtClean="0">
                <a:latin typeface="Calibri" pitchFamily="34" charset="0"/>
                <a:ea typeface="Cambria" pitchFamily="18" charset="0"/>
                <a:cs typeface="Times New Roman" pitchFamily="18" charset="0"/>
              </a:rPr>
              <a:t>—such region on the coding strand flanking the TSS has come to be known as the “</a:t>
            </a:r>
            <a:r>
              <a:rPr lang="en-US" sz="1800" dirty="0" smtClean="0">
                <a:solidFill>
                  <a:srgbClr val="FF0000"/>
                </a:solidFill>
                <a:latin typeface="Calibri" pitchFamily="34" charset="0"/>
                <a:ea typeface="Cambria" pitchFamily="18" charset="0"/>
                <a:cs typeface="Times New Roman" pitchFamily="18" charset="0"/>
              </a:rPr>
              <a:t>promoter</a:t>
            </a:r>
            <a:r>
              <a:rPr lang="en-US" sz="1800" dirty="0" smtClean="0">
                <a:latin typeface="Calibri" pitchFamily="34" charset="0"/>
                <a:ea typeface="Cambria" pitchFamily="18" charset="0"/>
                <a:cs typeface="Times New Roman" pitchFamily="18" charset="0"/>
              </a:rPr>
              <a:t>” </a:t>
            </a:r>
          </a:p>
          <a:p>
            <a:pPr>
              <a:spcBef>
                <a:spcPts val="0"/>
              </a:spcBef>
              <a:spcAft>
                <a:spcPts val="0"/>
              </a:spcAft>
              <a:buFontTx/>
              <a:buChar char="-"/>
              <a:defRPr/>
            </a:pPr>
            <a:endParaRPr lang="en-US" sz="1800" dirty="0" smtClean="0">
              <a:latin typeface="Calibri" pitchFamily="34" charset="0"/>
              <a:ea typeface="Cambria" pitchFamily="18" charset="0"/>
              <a:cs typeface="Times New Roman" pitchFamily="18" charset="0"/>
            </a:endParaRPr>
          </a:p>
          <a:p>
            <a:pPr>
              <a:spcBef>
                <a:spcPts val="0"/>
              </a:spcBef>
              <a:spcAft>
                <a:spcPts val="0"/>
              </a:spcAft>
              <a:buFontTx/>
              <a:buChar char="-"/>
              <a:defRPr/>
            </a:pPr>
            <a:r>
              <a:rPr lang="en-US" sz="1800" dirty="0" smtClean="0">
                <a:latin typeface="Calibri" pitchFamily="34" charset="0"/>
                <a:ea typeface="Cambria" pitchFamily="18" charset="0"/>
                <a:cs typeface="Times New Roman" pitchFamily="18" charset="0"/>
              </a:rPr>
              <a:t>Gene promoters typically span </a:t>
            </a:r>
            <a:r>
              <a:rPr lang="en-US" sz="1800" dirty="0" smtClean="0">
                <a:solidFill>
                  <a:srgbClr val="FF0000"/>
                </a:solidFill>
                <a:latin typeface="Calibri" pitchFamily="34" charset="0"/>
                <a:ea typeface="Cambria" pitchFamily="18" charset="0"/>
                <a:cs typeface="Times New Roman" pitchFamily="18" charset="0"/>
              </a:rPr>
              <a:t>-1000bp upstream </a:t>
            </a:r>
            <a:r>
              <a:rPr lang="en-US" sz="1800" dirty="0" smtClean="0">
                <a:latin typeface="Calibri" pitchFamily="34" charset="0"/>
                <a:ea typeface="Cambria" pitchFamily="18" charset="0"/>
                <a:cs typeface="Times New Roman" pitchFamily="18" charset="0"/>
              </a:rPr>
              <a:t>(toward the 5’-end of coding strand from TSS) and </a:t>
            </a:r>
            <a:r>
              <a:rPr lang="en-US" sz="1800" dirty="0" smtClean="0">
                <a:solidFill>
                  <a:srgbClr val="FF0000"/>
                </a:solidFill>
                <a:latin typeface="Calibri" pitchFamily="34" charset="0"/>
                <a:ea typeface="Cambria" pitchFamily="18" charset="0"/>
                <a:cs typeface="Times New Roman" pitchFamily="18" charset="0"/>
              </a:rPr>
              <a:t>+100bp downstream </a:t>
            </a:r>
            <a:r>
              <a:rPr lang="en-US" sz="1800" dirty="0" smtClean="0">
                <a:latin typeface="Calibri" pitchFamily="34" charset="0"/>
                <a:ea typeface="Cambria" pitchFamily="18" charset="0"/>
                <a:cs typeface="Times New Roman" pitchFamily="18" charset="0"/>
              </a:rPr>
              <a:t>(toward the 3’-end of coding strand from TSS)—</a:t>
            </a:r>
            <a:r>
              <a:rPr lang="en-US" sz="1800" dirty="0" smtClean="0">
                <a:solidFill>
                  <a:srgbClr val="00B0F0"/>
                </a:solidFill>
                <a:latin typeface="Calibri" pitchFamily="34" charset="0"/>
                <a:ea typeface="Cambria" pitchFamily="18" charset="0"/>
                <a:cs typeface="Times New Roman" pitchFamily="18" charset="0"/>
              </a:rPr>
              <a:t>TSS is a core component of cis-acting promoters!    </a:t>
            </a:r>
          </a:p>
          <a:p>
            <a:pPr>
              <a:spcBef>
                <a:spcPts val="0"/>
              </a:spcBef>
              <a:spcAft>
                <a:spcPts val="0"/>
              </a:spcAft>
              <a:buFontTx/>
              <a:buChar char="-"/>
              <a:defRPr/>
            </a:pPr>
            <a:endParaRPr lang="en-US" sz="1800" dirty="0" smtClean="0">
              <a:latin typeface="Calibri" pitchFamily="34" charset="0"/>
              <a:ea typeface="Cambria" pitchFamily="18" charset="0"/>
              <a:cs typeface="Times New Roman" pitchFamily="18" charset="0"/>
            </a:endParaRPr>
          </a:p>
          <a:p>
            <a:pPr>
              <a:spcBef>
                <a:spcPts val="0"/>
              </a:spcBef>
              <a:spcAft>
                <a:spcPts val="0"/>
              </a:spcAft>
              <a:buFontTx/>
              <a:buChar char="-"/>
              <a:defRPr/>
            </a:pPr>
            <a:r>
              <a:rPr lang="en-US" sz="1800" dirty="0" smtClean="0">
                <a:latin typeface="Calibri" pitchFamily="34" charset="0"/>
                <a:ea typeface="Cambria" pitchFamily="18" charset="0"/>
                <a:cs typeface="Times New Roman" pitchFamily="18" charset="0"/>
              </a:rPr>
              <a:t>The </a:t>
            </a:r>
            <a:r>
              <a:rPr lang="en-US" sz="1800" dirty="0" smtClean="0">
                <a:solidFill>
                  <a:srgbClr val="FF0000"/>
                </a:solidFill>
                <a:latin typeface="Calibri" pitchFamily="34" charset="0"/>
                <a:ea typeface="Cambria" pitchFamily="18" charset="0"/>
                <a:cs typeface="Times New Roman" pitchFamily="18" charset="0"/>
              </a:rPr>
              <a:t>cis-acting promoters </a:t>
            </a:r>
            <a:r>
              <a:rPr lang="en-US" sz="1800" dirty="0" smtClean="0">
                <a:latin typeface="Calibri" pitchFamily="34" charset="0"/>
                <a:ea typeface="Cambria" pitchFamily="18" charset="0"/>
                <a:cs typeface="Times New Roman" pitchFamily="18" charset="0"/>
              </a:rPr>
              <a:t>not only serve as a docking site for </a:t>
            </a:r>
            <a:r>
              <a:rPr lang="en-US" sz="1800" dirty="0" smtClean="0">
                <a:solidFill>
                  <a:srgbClr val="FF0000"/>
                </a:solidFill>
                <a:latin typeface="Calibri" pitchFamily="34" charset="0"/>
                <a:ea typeface="Cambria" pitchFamily="18" charset="0"/>
                <a:cs typeface="Times New Roman" pitchFamily="18" charset="0"/>
              </a:rPr>
              <a:t>RNAP</a:t>
            </a:r>
            <a:r>
              <a:rPr lang="en-US" sz="1800" dirty="0" smtClean="0">
                <a:latin typeface="Calibri" pitchFamily="34" charset="0"/>
                <a:ea typeface="Cambria" pitchFamily="18" charset="0"/>
                <a:cs typeface="Times New Roman" pitchFamily="18" charset="0"/>
              </a:rPr>
              <a:t> but also for </a:t>
            </a:r>
            <a:r>
              <a:rPr lang="en-US" sz="1800" dirty="0" smtClean="0">
                <a:solidFill>
                  <a:schemeClr val="tx2"/>
                </a:solidFill>
                <a:latin typeface="Calibri" pitchFamily="34" charset="0"/>
                <a:ea typeface="Cambria" pitchFamily="18" charset="0"/>
                <a:cs typeface="Times New Roman" pitchFamily="18" charset="0"/>
              </a:rPr>
              <a:t>many </a:t>
            </a:r>
            <a:r>
              <a:rPr lang="en-US" sz="1800" dirty="0" smtClean="0">
                <a:solidFill>
                  <a:srgbClr val="FF0000"/>
                </a:solidFill>
                <a:latin typeface="Calibri" pitchFamily="34" charset="0"/>
                <a:ea typeface="Cambria" pitchFamily="18" charset="0"/>
                <a:cs typeface="Times New Roman" pitchFamily="18" charset="0"/>
              </a:rPr>
              <a:t>trans-acting transcription factors </a:t>
            </a:r>
            <a:r>
              <a:rPr lang="en-US" sz="1800" dirty="0" smtClean="0">
                <a:solidFill>
                  <a:schemeClr val="tx2"/>
                </a:solidFill>
                <a:latin typeface="Calibri" pitchFamily="34" charset="0"/>
                <a:ea typeface="Cambria" pitchFamily="18" charset="0"/>
                <a:cs typeface="Times New Roman" pitchFamily="18" charset="0"/>
              </a:rPr>
              <a:t>required for the stabilization of RNAP and subsequent transcriptional initiation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57200"/>
            <a:ext cx="6858000" cy="3581400"/>
          </a:xfrm>
          <a:prstGeom prst="rect">
            <a:avLst/>
          </a:prstGeom>
        </p:spPr>
      </p:pic>
      <p:sp>
        <p:nvSpPr>
          <p:cNvPr id="22" name="Rectangle 4"/>
          <p:cNvSpPr>
            <a:spLocks noGrp="1" noChangeArrowheads="1"/>
          </p:cNvSpPr>
          <p:nvPr/>
        </p:nvSpPr>
        <p:spPr bwMode="auto">
          <a:xfrm>
            <a:off x="914400" y="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Cis-Acting Elements: Enhancers &amp; Silencers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23" name="Rectangle 22"/>
          <p:cNvSpPr>
            <a:spLocks noChangeArrowheads="1"/>
          </p:cNvSpPr>
          <p:nvPr/>
        </p:nvSpPr>
        <p:spPr bwMode="auto">
          <a:xfrm>
            <a:off x="201613" y="3995678"/>
            <a:ext cx="88661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spcAft>
                <a:spcPts val="0"/>
              </a:spcAft>
              <a:buFontTx/>
              <a:buChar char="-"/>
              <a:defRPr/>
            </a:pPr>
            <a:r>
              <a:rPr lang="en-US" sz="1800" dirty="0" smtClean="0">
                <a:latin typeface="Calibri" pitchFamily="34" charset="0"/>
                <a:ea typeface="Cambria" pitchFamily="18" charset="0"/>
                <a:cs typeface="Times New Roman" pitchFamily="18" charset="0"/>
              </a:rPr>
              <a:t>In addition to promoters, eukaryotic genes are also characterized by two additional </a:t>
            </a:r>
            <a:r>
              <a:rPr lang="en-US" sz="1800" dirty="0" smtClean="0">
                <a:solidFill>
                  <a:srgbClr val="FF0000"/>
                </a:solidFill>
                <a:latin typeface="Calibri" pitchFamily="34" charset="0"/>
                <a:ea typeface="Cambria" pitchFamily="18" charset="0"/>
                <a:cs typeface="Times New Roman" pitchFamily="18" charset="0"/>
              </a:rPr>
              <a:t>cis-acting elements </a:t>
            </a:r>
            <a:r>
              <a:rPr lang="en-US" sz="1800" dirty="0" smtClean="0">
                <a:latin typeface="Calibri" pitchFamily="34" charset="0"/>
                <a:ea typeface="Cambria" pitchFamily="18" charset="0"/>
                <a:cs typeface="Times New Roman" pitchFamily="18" charset="0"/>
              </a:rPr>
              <a:t>called “</a:t>
            </a:r>
            <a:r>
              <a:rPr lang="en-US" sz="1800" dirty="0" smtClean="0">
                <a:solidFill>
                  <a:srgbClr val="FF0000"/>
                </a:solidFill>
                <a:latin typeface="Calibri" pitchFamily="34" charset="0"/>
                <a:ea typeface="Cambria" pitchFamily="18" charset="0"/>
                <a:cs typeface="Times New Roman" pitchFamily="18" charset="0"/>
              </a:rPr>
              <a:t>enhancers</a:t>
            </a:r>
            <a:r>
              <a:rPr lang="en-US" sz="1800" dirty="0" smtClean="0">
                <a:latin typeface="Calibri" pitchFamily="34" charset="0"/>
                <a:ea typeface="Cambria" pitchFamily="18" charset="0"/>
                <a:cs typeface="Times New Roman" pitchFamily="18" charset="0"/>
              </a:rPr>
              <a:t>” and “</a:t>
            </a:r>
            <a:r>
              <a:rPr lang="en-US" sz="1800" dirty="0" smtClean="0">
                <a:solidFill>
                  <a:srgbClr val="FF0000"/>
                </a:solidFill>
                <a:latin typeface="Calibri" pitchFamily="34" charset="0"/>
                <a:ea typeface="Cambria" pitchFamily="18" charset="0"/>
                <a:cs typeface="Times New Roman" pitchFamily="18" charset="0"/>
              </a:rPr>
              <a:t>silencers</a:t>
            </a:r>
            <a:r>
              <a:rPr lang="en-US" sz="1800" dirty="0" smtClean="0">
                <a:latin typeface="Calibri" pitchFamily="34" charset="0"/>
                <a:ea typeface="Cambria" pitchFamily="18" charset="0"/>
                <a:cs typeface="Times New Roman" pitchFamily="18" charset="0"/>
              </a:rPr>
              <a:t>”—</a:t>
            </a:r>
            <a:r>
              <a:rPr lang="en-US" sz="1800" dirty="0">
                <a:latin typeface="Calibri" pitchFamily="34" charset="0"/>
                <a:ea typeface="Cambria" pitchFamily="18" charset="0"/>
                <a:cs typeface="Times New Roman" pitchFamily="18" charset="0"/>
              </a:rPr>
              <a:t>that can be located up to </a:t>
            </a:r>
            <a:r>
              <a:rPr lang="en-US" sz="1800" dirty="0" smtClean="0">
                <a:latin typeface="Calibri" pitchFamily="34" charset="0"/>
                <a:ea typeface="Cambria" pitchFamily="18" charset="0"/>
                <a:cs typeface="Times New Roman" pitchFamily="18" charset="0"/>
              </a:rPr>
              <a:t>1000s of bps </a:t>
            </a:r>
            <a:r>
              <a:rPr lang="en-US" sz="1800" dirty="0">
                <a:latin typeface="Calibri" pitchFamily="34" charset="0"/>
                <a:ea typeface="Cambria" pitchFamily="18" charset="0"/>
                <a:cs typeface="Times New Roman" pitchFamily="18" charset="0"/>
              </a:rPr>
              <a:t>upstream or downstream of </a:t>
            </a:r>
            <a:r>
              <a:rPr lang="en-US" sz="1800" dirty="0" smtClean="0">
                <a:latin typeface="Calibri" pitchFamily="34" charset="0"/>
                <a:ea typeface="Cambria" pitchFamily="18" charset="0"/>
                <a:cs typeface="Times New Roman" pitchFamily="18" charset="0"/>
              </a:rPr>
              <a:t>TSS and may also overlap with each other!</a:t>
            </a:r>
          </a:p>
          <a:p>
            <a:pPr>
              <a:spcBef>
                <a:spcPts val="0"/>
              </a:spcBef>
              <a:spcAft>
                <a:spcPts val="0"/>
              </a:spcAft>
              <a:buFontTx/>
              <a:buChar char="-"/>
              <a:defRPr/>
            </a:pPr>
            <a:endParaRPr lang="en-US" sz="1800" dirty="0">
              <a:latin typeface="Calibri" pitchFamily="34" charset="0"/>
              <a:ea typeface="Cambria" pitchFamily="18" charset="0"/>
              <a:cs typeface="Times New Roman" pitchFamily="18" charset="0"/>
            </a:endParaRPr>
          </a:p>
          <a:p>
            <a:pPr>
              <a:spcBef>
                <a:spcPts val="0"/>
              </a:spcBef>
              <a:spcAft>
                <a:spcPts val="0"/>
              </a:spcAft>
              <a:buFontTx/>
              <a:buChar char="-"/>
              <a:defRPr/>
            </a:pPr>
            <a:r>
              <a:rPr lang="en-US" sz="1800" dirty="0" smtClean="0">
                <a:solidFill>
                  <a:schemeClr val="tx2"/>
                </a:solidFill>
                <a:latin typeface="Calibri" pitchFamily="34" charset="0"/>
                <a:ea typeface="Cambria" pitchFamily="18" charset="0"/>
                <a:cs typeface="Times New Roman" pitchFamily="18" charset="0"/>
              </a:rPr>
              <a:t>The enhancers recruit </a:t>
            </a:r>
            <a:r>
              <a:rPr lang="en-US" sz="1800" dirty="0" smtClean="0">
                <a:solidFill>
                  <a:srgbClr val="FF0000"/>
                </a:solidFill>
                <a:latin typeface="Calibri" pitchFamily="34" charset="0"/>
                <a:ea typeface="Cambria" pitchFamily="18" charset="0"/>
                <a:cs typeface="Times New Roman" pitchFamily="18" charset="0"/>
              </a:rPr>
              <a:t>transcriptional activators </a:t>
            </a:r>
            <a:r>
              <a:rPr lang="en-US" sz="1800" dirty="0" smtClean="0">
                <a:latin typeface="Calibri" pitchFamily="34" charset="0"/>
                <a:ea typeface="Cambria" pitchFamily="18" charset="0"/>
                <a:cs typeface="Times New Roman" pitchFamily="18" charset="0"/>
              </a:rPr>
              <a:t>and thus positively affect gene transcription</a:t>
            </a:r>
          </a:p>
          <a:p>
            <a:pPr>
              <a:spcBef>
                <a:spcPts val="0"/>
              </a:spcBef>
              <a:spcAft>
                <a:spcPts val="0"/>
              </a:spcAft>
              <a:buFontTx/>
              <a:buChar char="-"/>
              <a:defRPr/>
            </a:pPr>
            <a:endParaRPr lang="en-US" sz="1800" dirty="0">
              <a:latin typeface="Calibri" pitchFamily="34" charset="0"/>
              <a:ea typeface="Cambria" pitchFamily="18" charset="0"/>
              <a:cs typeface="Times New Roman" pitchFamily="18" charset="0"/>
            </a:endParaRPr>
          </a:p>
          <a:p>
            <a:pPr>
              <a:spcBef>
                <a:spcPts val="0"/>
              </a:spcBef>
              <a:spcAft>
                <a:spcPts val="0"/>
              </a:spcAft>
              <a:buFontTx/>
              <a:buChar char="-"/>
              <a:defRPr/>
            </a:pPr>
            <a:r>
              <a:rPr lang="en-US" sz="1800" dirty="0">
                <a:solidFill>
                  <a:schemeClr val="tx2"/>
                </a:solidFill>
                <a:latin typeface="Calibri" pitchFamily="34" charset="0"/>
                <a:ea typeface="Cambria" pitchFamily="18" charset="0"/>
                <a:cs typeface="Times New Roman" pitchFamily="18" charset="0"/>
              </a:rPr>
              <a:t>The </a:t>
            </a:r>
            <a:r>
              <a:rPr lang="en-US" sz="1800" dirty="0" smtClean="0">
                <a:solidFill>
                  <a:schemeClr val="tx2"/>
                </a:solidFill>
                <a:latin typeface="Calibri" pitchFamily="34" charset="0"/>
                <a:ea typeface="Cambria" pitchFamily="18" charset="0"/>
                <a:cs typeface="Times New Roman" pitchFamily="18" charset="0"/>
              </a:rPr>
              <a:t>silencers </a:t>
            </a:r>
            <a:r>
              <a:rPr lang="en-US" sz="1800" dirty="0">
                <a:solidFill>
                  <a:schemeClr val="tx2"/>
                </a:solidFill>
                <a:latin typeface="Calibri" pitchFamily="34" charset="0"/>
                <a:ea typeface="Cambria" pitchFamily="18" charset="0"/>
                <a:cs typeface="Times New Roman" pitchFamily="18" charset="0"/>
              </a:rPr>
              <a:t>recruit </a:t>
            </a:r>
            <a:r>
              <a:rPr lang="en-US" sz="1800" dirty="0">
                <a:solidFill>
                  <a:srgbClr val="FF0000"/>
                </a:solidFill>
                <a:latin typeface="Calibri" pitchFamily="34" charset="0"/>
                <a:ea typeface="Cambria" pitchFamily="18" charset="0"/>
                <a:cs typeface="Times New Roman" pitchFamily="18" charset="0"/>
              </a:rPr>
              <a:t>transcriptional </a:t>
            </a:r>
            <a:r>
              <a:rPr lang="en-US" sz="1800" dirty="0" smtClean="0">
                <a:solidFill>
                  <a:srgbClr val="FF0000"/>
                </a:solidFill>
                <a:latin typeface="Calibri" pitchFamily="34" charset="0"/>
                <a:ea typeface="Cambria" pitchFamily="18" charset="0"/>
                <a:cs typeface="Times New Roman" pitchFamily="18" charset="0"/>
              </a:rPr>
              <a:t>repressors </a:t>
            </a:r>
            <a:r>
              <a:rPr lang="en-US" sz="1800" dirty="0">
                <a:latin typeface="Calibri" pitchFamily="34" charset="0"/>
                <a:ea typeface="Cambria" pitchFamily="18" charset="0"/>
                <a:cs typeface="Times New Roman" pitchFamily="18" charset="0"/>
              </a:rPr>
              <a:t>and thus </a:t>
            </a:r>
            <a:r>
              <a:rPr lang="en-US" sz="1800" dirty="0" smtClean="0">
                <a:latin typeface="Calibri" pitchFamily="34" charset="0"/>
                <a:ea typeface="Cambria" pitchFamily="18" charset="0"/>
                <a:cs typeface="Times New Roman" pitchFamily="18" charset="0"/>
              </a:rPr>
              <a:t>negatively </a:t>
            </a:r>
            <a:r>
              <a:rPr lang="en-US" sz="1800" dirty="0">
                <a:latin typeface="Calibri" pitchFamily="34" charset="0"/>
                <a:ea typeface="Cambria" pitchFamily="18" charset="0"/>
                <a:cs typeface="Times New Roman" pitchFamily="18" charset="0"/>
              </a:rPr>
              <a:t>gene </a:t>
            </a:r>
            <a:r>
              <a:rPr lang="en-US" sz="1800" dirty="0" smtClean="0">
                <a:latin typeface="Calibri" pitchFamily="34" charset="0"/>
                <a:ea typeface="Cambria" pitchFamily="18" charset="0"/>
                <a:cs typeface="Times New Roman" pitchFamily="18" charset="0"/>
              </a:rPr>
              <a:t>transcription</a:t>
            </a:r>
          </a:p>
          <a:p>
            <a:pPr>
              <a:spcBef>
                <a:spcPts val="0"/>
              </a:spcBef>
              <a:spcAft>
                <a:spcPts val="0"/>
              </a:spcAft>
              <a:buFontTx/>
              <a:buChar char="-"/>
              <a:defRPr/>
            </a:pPr>
            <a:endParaRPr lang="en-US" sz="1800" dirty="0">
              <a:latin typeface="Calibri" pitchFamily="34" charset="0"/>
              <a:ea typeface="Cambria" pitchFamily="18" charset="0"/>
              <a:cs typeface="Times New Roman" pitchFamily="18" charset="0"/>
            </a:endParaRPr>
          </a:p>
          <a:p>
            <a:pPr>
              <a:spcBef>
                <a:spcPts val="0"/>
              </a:spcBef>
              <a:spcAft>
                <a:spcPts val="0"/>
              </a:spcAft>
              <a:buFontTx/>
              <a:buChar char="-"/>
              <a:defRPr/>
            </a:pPr>
            <a:r>
              <a:rPr lang="en-US" sz="1800" dirty="0" smtClean="0">
                <a:latin typeface="Calibri" pitchFamily="34" charset="0"/>
                <a:ea typeface="Cambria" pitchFamily="18" charset="0"/>
                <a:cs typeface="Times New Roman" pitchFamily="18" charset="0"/>
              </a:rPr>
              <a:t>The ultimate expression of a gene depends upon a </a:t>
            </a:r>
            <a:r>
              <a:rPr lang="en-US" sz="1800" dirty="0" smtClean="0">
                <a:solidFill>
                  <a:srgbClr val="FF0000"/>
                </a:solidFill>
                <a:latin typeface="Calibri" pitchFamily="34" charset="0"/>
                <a:ea typeface="Cambria" pitchFamily="18" charset="0"/>
                <a:cs typeface="Times New Roman" pitchFamily="18" charset="0"/>
              </a:rPr>
              <a:t>subtle interaction </a:t>
            </a:r>
            <a:r>
              <a:rPr lang="en-US" sz="1800" dirty="0" smtClean="0">
                <a:latin typeface="Calibri" pitchFamily="34" charset="0"/>
                <a:ea typeface="Cambria" pitchFamily="18" charset="0"/>
                <a:cs typeface="Times New Roman" pitchFamily="18" charset="0"/>
              </a:rPr>
              <a:t>between various proteins bound at the </a:t>
            </a:r>
            <a:r>
              <a:rPr lang="en-US" sz="1800" dirty="0" smtClean="0">
                <a:solidFill>
                  <a:srgbClr val="FF0000"/>
                </a:solidFill>
                <a:latin typeface="Calibri" pitchFamily="34" charset="0"/>
                <a:ea typeface="Cambria" pitchFamily="18" charset="0"/>
                <a:cs typeface="Times New Roman" pitchFamily="18" charset="0"/>
              </a:rPr>
              <a:t>promoter</a:t>
            </a:r>
            <a:r>
              <a:rPr lang="en-US" sz="1800" dirty="0" smtClean="0">
                <a:latin typeface="Calibri" pitchFamily="34" charset="0"/>
                <a:ea typeface="Cambria" pitchFamily="18" charset="0"/>
                <a:cs typeface="Times New Roman" pitchFamily="18" charset="0"/>
              </a:rPr>
              <a:t>, </a:t>
            </a:r>
            <a:r>
              <a:rPr lang="en-US" sz="1800" dirty="0" smtClean="0">
                <a:solidFill>
                  <a:srgbClr val="FF0000"/>
                </a:solidFill>
                <a:latin typeface="Calibri" pitchFamily="34" charset="0"/>
                <a:ea typeface="Cambria" pitchFamily="18" charset="0"/>
                <a:cs typeface="Times New Roman" pitchFamily="18" charset="0"/>
              </a:rPr>
              <a:t>enhancer</a:t>
            </a:r>
            <a:r>
              <a:rPr lang="en-US" sz="1800" dirty="0" smtClean="0">
                <a:latin typeface="Calibri" pitchFamily="34" charset="0"/>
                <a:ea typeface="Cambria" pitchFamily="18" charset="0"/>
                <a:cs typeface="Times New Roman" pitchFamily="18" charset="0"/>
              </a:rPr>
              <a:t> and </a:t>
            </a:r>
            <a:r>
              <a:rPr lang="en-US" sz="1800" dirty="0" smtClean="0">
                <a:solidFill>
                  <a:srgbClr val="FF0000"/>
                </a:solidFill>
                <a:latin typeface="Calibri" pitchFamily="34" charset="0"/>
                <a:ea typeface="Cambria" pitchFamily="18" charset="0"/>
                <a:cs typeface="Times New Roman" pitchFamily="18" charset="0"/>
              </a:rPr>
              <a:t>silencer</a:t>
            </a:r>
          </a:p>
        </p:txBody>
      </p:sp>
    </p:spTree>
    <p:extLst>
      <p:ext uri="{BB962C8B-B14F-4D97-AF65-F5344CB8AC3E}">
        <p14:creationId xmlns:p14="http://schemas.microsoft.com/office/powerpoint/2010/main" val="39039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fade">
                                      <p:cBhvr>
                                        <p:cTn id="14" dur="1000"/>
                                        <p:tgtEl>
                                          <p:spTgt spid="23">
                                            <p:txEl>
                                              <p:pRg st="2" end="2"/>
                                            </p:txEl>
                                          </p:spTgt>
                                        </p:tgtEl>
                                      </p:cBhvr>
                                    </p:animEffect>
                                    <p:anim calcmode="lin" valueType="num">
                                      <p:cBhvr>
                                        <p:cTn id="15"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4" end="4"/>
                                            </p:txEl>
                                          </p:spTgt>
                                        </p:tgtEl>
                                        <p:attrNameLst>
                                          <p:attrName>style.visibility</p:attrName>
                                        </p:attrNameLst>
                                      </p:cBhvr>
                                      <p:to>
                                        <p:strVal val="visible"/>
                                      </p:to>
                                    </p:set>
                                    <p:animEffect transition="in" filter="fade">
                                      <p:cBhvr>
                                        <p:cTn id="21" dur="1000"/>
                                        <p:tgtEl>
                                          <p:spTgt spid="23">
                                            <p:txEl>
                                              <p:pRg st="4" end="4"/>
                                            </p:txEl>
                                          </p:spTgt>
                                        </p:tgtEl>
                                      </p:cBhvr>
                                    </p:animEffect>
                                    <p:anim calcmode="lin" valueType="num">
                                      <p:cBhvr>
                                        <p:cTn id="22" dur="10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6" end="6"/>
                                            </p:txEl>
                                          </p:spTgt>
                                        </p:tgtEl>
                                        <p:attrNameLst>
                                          <p:attrName>style.visibility</p:attrName>
                                        </p:attrNameLst>
                                      </p:cBhvr>
                                      <p:to>
                                        <p:strVal val="visible"/>
                                      </p:to>
                                    </p:set>
                                    <p:animEffect transition="in" filter="fade">
                                      <p:cBhvr>
                                        <p:cTn id="28" dur="1000"/>
                                        <p:tgtEl>
                                          <p:spTgt spid="23">
                                            <p:txEl>
                                              <p:pRg st="6" end="6"/>
                                            </p:txEl>
                                          </p:spTgt>
                                        </p:tgtEl>
                                      </p:cBhvr>
                                    </p:animEffect>
                                    <p:anim calcmode="lin" valueType="num">
                                      <p:cBhvr>
                                        <p:cTn id="29"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nvSpPr>
        <p:spPr bwMode="auto">
          <a:xfrm>
            <a:off x="1143000" y="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RNAPs Display Promoter Specificity</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13315" name="Rectangle 3"/>
          <p:cNvSpPr>
            <a:spLocks noChangeArrowheads="1"/>
          </p:cNvSpPr>
          <p:nvPr/>
        </p:nvSpPr>
        <p:spPr bwMode="auto">
          <a:xfrm>
            <a:off x="49213" y="1600200"/>
            <a:ext cx="895985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914400" indent="-34290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600" dirty="0" smtClean="0">
                <a:latin typeface="Calibri" pitchFamily="34" charset="0"/>
                <a:ea typeface="Cambria" pitchFamily="18" charset="0"/>
                <a:cs typeface="Times New Roman" pitchFamily="18" charset="0"/>
              </a:rPr>
              <a:t>RNAPs </a:t>
            </a:r>
            <a:r>
              <a:rPr lang="en-US" altLang="en-US" sz="1600" dirty="0">
                <a:latin typeface="Calibri" pitchFamily="34" charset="0"/>
                <a:ea typeface="Cambria" pitchFamily="18" charset="0"/>
                <a:cs typeface="Times New Roman" pitchFamily="18" charset="0"/>
              </a:rPr>
              <a:t>have specific requirements for the recognition of their target promoters—in particular, </a:t>
            </a:r>
            <a:r>
              <a:rPr lang="en-US" altLang="en-US" sz="1600" dirty="0">
                <a:solidFill>
                  <a:srgbClr val="00B050"/>
                </a:solidFill>
                <a:latin typeface="Calibri" pitchFamily="34" charset="0"/>
                <a:ea typeface="Cambria" pitchFamily="18" charset="0"/>
                <a:cs typeface="Times New Roman" pitchFamily="18" charset="0"/>
              </a:rPr>
              <a:t>RNAPII promoters display a rather high degree of complexity and diversity</a:t>
            </a:r>
          </a:p>
          <a:p>
            <a:pPr>
              <a:spcBef>
                <a:spcPct val="0"/>
              </a:spcBef>
              <a:spcAft>
                <a:spcPts val="400"/>
              </a:spcAft>
              <a:buFontTx/>
              <a:buChar char="-"/>
            </a:pPr>
            <a:r>
              <a:rPr lang="en-US" altLang="en-US" sz="1600" dirty="0">
                <a:solidFill>
                  <a:schemeClr val="tx2"/>
                </a:solidFill>
                <a:latin typeface="Calibri" pitchFamily="34" charset="0"/>
                <a:ea typeface="Cambria" pitchFamily="18" charset="0"/>
                <a:cs typeface="Times New Roman" pitchFamily="18" charset="0"/>
              </a:rPr>
              <a:t>A vast majority of RNAPII promoters (the promoters of protein-encoding genes) usually harbor one or more of the following core </a:t>
            </a:r>
            <a:r>
              <a:rPr lang="en-US" altLang="en-US" sz="1600" dirty="0" smtClean="0">
                <a:solidFill>
                  <a:srgbClr val="FF0000"/>
                </a:solidFill>
                <a:latin typeface="Calibri" pitchFamily="34" charset="0"/>
                <a:ea typeface="Cambria" pitchFamily="18" charset="0"/>
                <a:cs typeface="Times New Roman" pitchFamily="18" charset="0"/>
              </a:rPr>
              <a:t>cis-acting promoter sequences/elements</a:t>
            </a:r>
            <a:r>
              <a:rPr lang="en-US" altLang="en-US" sz="1600" dirty="0" smtClean="0">
                <a:solidFill>
                  <a:schemeClr val="tx2"/>
                </a:solidFill>
                <a:latin typeface="Calibri" pitchFamily="34" charset="0"/>
                <a:ea typeface="Cambria" pitchFamily="18" charset="0"/>
                <a:cs typeface="Times New Roman" pitchFamily="18" charset="0"/>
              </a:rPr>
              <a:t> (</a:t>
            </a:r>
            <a:r>
              <a:rPr lang="en-US" altLang="en-US" sz="1600" dirty="0" err="1" smtClean="0">
                <a:solidFill>
                  <a:schemeClr val="tx2"/>
                </a:solidFill>
                <a:latin typeface="Calibri" pitchFamily="34" charset="0"/>
                <a:ea typeface="Cambria" pitchFamily="18" charset="0"/>
                <a:cs typeface="Times New Roman" pitchFamily="18" charset="0"/>
              </a:rPr>
              <a:t>wrt</a:t>
            </a:r>
            <a:r>
              <a:rPr lang="en-US" altLang="en-US" sz="1600" dirty="0" smtClean="0">
                <a:solidFill>
                  <a:schemeClr val="tx2"/>
                </a:solidFill>
                <a:latin typeface="Calibri" pitchFamily="34" charset="0"/>
                <a:ea typeface="Cambria" pitchFamily="18" charset="0"/>
                <a:cs typeface="Times New Roman" pitchFamily="18" charset="0"/>
              </a:rPr>
              <a:t> the coding strand!) in order to recruit various </a:t>
            </a:r>
            <a:r>
              <a:rPr lang="en-US" altLang="en-US" sz="1600" dirty="0" smtClean="0">
                <a:solidFill>
                  <a:srgbClr val="FF0000"/>
                </a:solidFill>
                <a:latin typeface="Calibri" pitchFamily="34" charset="0"/>
                <a:ea typeface="Cambria" pitchFamily="18" charset="0"/>
                <a:cs typeface="Times New Roman" pitchFamily="18" charset="0"/>
              </a:rPr>
              <a:t>trans-acting transcription factors (TFs)</a:t>
            </a:r>
            <a:r>
              <a:rPr lang="en-US" altLang="en-US" sz="1600" dirty="0" smtClean="0">
                <a:solidFill>
                  <a:schemeClr val="tx2"/>
                </a:solidFill>
                <a:latin typeface="Calibri" pitchFamily="34" charset="0"/>
                <a:ea typeface="Cambria" pitchFamily="18" charset="0"/>
                <a:cs typeface="Times New Roman" pitchFamily="18" charset="0"/>
              </a:rPr>
              <a:t> required for </a:t>
            </a:r>
            <a:r>
              <a:rPr lang="en-US" altLang="en-US" sz="1600" dirty="0" smtClean="0">
                <a:solidFill>
                  <a:srgbClr val="FF0000"/>
                </a:solidFill>
                <a:latin typeface="Calibri" pitchFamily="34" charset="0"/>
                <a:ea typeface="Cambria" pitchFamily="18" charset="0"/>
                <a:cs typeface="Times New Roman" pitchFamily="18" charset="0"/>
              </a:rPr>
              <a:t>transcription </a:t>
            </a:r>
            <a:r>
              <a:rPr lang="en-US" altLang="en-US" sz="1600" dirty="0">
                <a:solidFill>
                  <a:srgbClr val="FF0000"/>
                </a:solidFill>
                <a:latin typeface="Calibri" pitchFamily="34" charset="0"/>
                <a:ea typeface="Cambria" pitchFamily="18" charset="0"/>
                <a:cs typeface="Times New Roman" pitchFamily="18" charset="0"/>
              </a:rPr>
              <a:t>initiation</a:t>
            </a:r>
            <a:r>
              <a:rPr lang="en-US" altLang="en-US" sz="1600" dirty="0">
                <a:solidFill>
                  <a:schemeClr val="tx2"/>
                </a:solidFill>
                <a:latin typeface="Calibri" pitchFamily="34" charset="0"/>
                <a:ea typeface="Cambria" pitchFamily="18" charset="0"/>
                <a:cs typeface="Times New Roman" pitchFamily="18" charset="0"/>
              </a:rPr>
              <a:t>:</a:t>
            </a:r>
          </a:p>
          <a:p>
            <a:pPr lvl="1">
              <a:spcBef>
                <a:spcPct val="0"/>
              </a:spcBef>
              <a:spcAft>
                <a:spcPts val="400"/>
              </a:spcAft>
              <a:buFontTx/>
              <a:buAutoNum type="arabicParenBoth"/>
            </a:pPr>
            <a:r>
              <a:rPr lang="en-US" altLang="en-US" sz="1600" dirty="0">
                <a:solidFill>
                  <a:schemeClr val="accent2"/>
                </a:solidFill>
                <a:latin typeface="Calibri" pitchFamily="34" charset="0"/>
                <a:ea typeface="Cambria" pitchFamily="18" charset="0"/>
                <a:cs typeface="Times New Roman" pitchFamily="18" charset="0"/>
              </a:rPr>
              <a:t>CAAT </a:t>
            </a:r>
            <a:r>
              <a:rPr lang="en-US" altLang="en-US" sz="1600" dirty="0" smtClean="0">
                <a:solidFill>
                  <a:schemeClr val="accent2"/>
                </a:solidFill>
                <a:latin typeface="Calibri" pitchFamily="34" charset="0"/>
                <a:ea typeface="Cambria" pitchFamily="18" charset="0"/>
                <a:cs typeface="Times New Roman" pitchFamily="18" charset="0"/>
              </a:rPr>
              <a:t>box</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-80bp upstream of TSS, it serves as a docking site for basal transcription factors such as the core binding factors (</a:t>
            </a:r>
            <a:r>
              <a:rPr lang="en-US" altLang="en-US" sz="1600" dirty="0">
                <a:solidFill>
                  <a:srgbClr val="FF0000"/>
                </a:solidFill>
                <a:latin typeface="Calibri" pitchFamily="34" charset="0"/>
                <a:ea typeface="Cambria" pitchFamily="18" charset="0"/>
                <a:cs typeface="Times New Roman" pitchFamily="18" charset="0"/>
              </a:rPr>
              <a:t>CBFs</a:t>
            </a:r>
            <a:r>
              <a:rPr lang="en-US" altLang="en-US" sz="1600" dirty="0">
                <a:latin typeface="Calibri" pitchFamily="34" charset="0"/>
                <a:ea typeface="Cambria" pitchFamily="18" charset="0"/>
                <a:cs typeface="Times New Roman" pitchFamily="18" charset="0"/>
              </a:rPr>
              <a:t>) or nuclear factors (</a:t>
            </a:r>
            <a:r>
              <a:rPr lang="en-US" altLang="en-US" sz="1600" dirty="0">
                <a:solidFill>
                  <a:srgbClr val="FF0000"/>
                </a:solidFill>
                <a:latin typeface="Calibri" pitchFamily="34" charset="0"/>
                <a:ea typeface="Cambria" pitchFamily="18" charset="0"/>
                <a:cs typeface="Times New Roman" pitchFamily="18" charset="0"/>
              </a:rPr>
              <a:t>NFs</a:t>
            </a:r>
            <a:r>
              <a:rPr lang="en-US" altLang="en-US" sz="1600" dirty="0">
                <a:latin typeface="Calibri" pitchFamily="34" charset="0"/>
                <a:ea typeface="Cambria" pitchFamily="18" charset="0"/>
                <a:cs typeface="Times New Roman" pitchFamily="18" charset="0"/>
              </a:rPr>
              <a:t>)</a:t>
            </a:r>
          </a:p>
          <a:p>
            <a:pPr lvl="1">
              <a:spcBef>
                <a:spcPct val="0"/>
              </a:spcBef>
              <a:spcAft>
                <a:spcPts val="400"/>
              </a:spcAft>
              <a:buFontTx/>
              <a:buAutoNum type="arabicParenBoth"/>
            </a:pPr>
            <a:r>
              <a:rPr lang="en-US" altLang="en-US" sz="1600" dirty="0">
                <a:solidFill>
                  <a:schemeClr val="accent2"/>
                </a:solidFill>
                <a:latin typeface="Calibri" pitchFamily="34" charset="0"/>
                <a:ea typeface="Cambria" pitchFamily="18" charset="0"/>
                <a:cs typeface="Times New Roman" pitchFamily="18" charset="0"/>
              </a:rPr>
              <a:t>BRE (TFIIB recognition element</a:t>
            </a:r>
            <a:r>
              <a:rPr lang="en-US" altLang="en-US" sz="1600" dirty="0" smtClean="0">
                <a:solidFill>
                  <a:schemeClr val="accent2"/>
                </a:solidFill>
                <a:latin typeface="Calibri" pitchFamily="34" charset="0"/>
                <a:ea typeface="Cambria" pitchFamily="18" charset="0"/>
                <a:cs typeface="Times New Roman" pitchFamily="18" charset="0"/>
              </a:rPr>
              <a:t>) box</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-40bp upstream of TSS, it acts as the recognition site for transcription factor IIB (</a:t>
            </a:r>
            <a:r>
              <a:rPr lang="en-US" altLang="en-US" sz="1600" dirty="0">
                <a:solidFill>
                  <a:srgbClr val="FF0000"/>
                </a:solidFill>
                <a:latin typeface="Calibri" pitchFamily="34" charset="0"/>
                <a:ea typeface="Cambria" pitchFamily="18" charset="0"/>
                <a:cs typeface="Times New Roman" pitchFamily="18" charset="0"/>
              </a:rPr>
              <a:t>TFIIB</a:t>
            </a:r>
            <a:r>
              <a:rPr lang="en-US" altLang="en-US" sz="1600" dirty="0">
                <a:latin typeface="Calibri" pitchFamily="34" charset="0"/>
                <a:ea typeface="Cambria" pitchFamily="18" charset="0"/>
                <a:cs typeface="Times New Roman" pitchFamily="18" charset="0"/>
              </a:rPr>
              <a:t>) </a:t>
            </a:r>
          </a:p>
          <a:p>
            <a:pPr lvl="1">
              <a:spcBef>
                <a:spcPct val="0"/>
              </a:spcBef>
              <a:spcAft>
                <a:spcPts val="400"/>
              </a:spcAft>
              <a:buFontTx/>
              <a:buAutoNum type="arabicParenBoth"/>
            </a:pPr>
            <a:r>
              <a:rPr lang="en-US" altLang="en-US" sz="1600" dirty="0">
                <a:solidFill>
                  <a:schemeClr val="accent2"/>
                </a:solidFill>
                <a:latin typeface="Calibri" pitchFamily="34" charset="0"/>
                <a:ea typeface="Cambria" pitchFamily="18" charset="0"/>
                <a:cs typeface="Times New Roman" pitchFamily="18" charset="0"/>
              </a:rPr>
              <a:t>TATA </a:t>
            </a:r>
            <a:r>
              <a:rPr lang="en-US" altLang="en-US" sz="1600" dirty="0" smtClean="0">
                <a:solidFill>
                  <a:schemeClr val="accent2"/>
                </a:solidFill>
                <a:latin typeface="Calibri" pitchFamily="34" charset="0"/>
                <a:ea typeface="Cambria" pitchFamily="18" charset="0"/>
                <a:cs typeface="Times New Roman" pitchFamily="18" charset="0"/>
              </a:rPr>
              <a:t>box</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-30bp upstream of TSS, it serves as the binding site </a:t>
            </a:r>
            <a:r>
              <a:rPr lang="en-US" altLang="en-US" sz="1600" dirty="0" smtClean="0">
                <a:latin typeface="Calibri" pitchFamily="34" charset="0"/>
                <a:ea typeface="Cambria" pitchFamily="18" charset="0"/>
                <a:cs typeface="Times New Roman" pitchFamily="18" charset="0"/>
              </a:rPr>
              <a:t>for </a:t>
            </a:r>
            <a:r>
              <a:rPr lang="en-US" altLang="en-US" sz="1600" dirty="0" smtClean="0">
                <a:solidFill>
                  <a:srgbClr val="FF0000"/>
                </a:solidFill>
                <a:latin typeface="Calibri" pitchFamily="34" charset="0"/>
                <a:ea typeface="Cambria" pitchFamily="18" charset="0"/>
                <a:cs typeface="Times New Roman" pitchFamily="18" charset="0"/>
              </a:rPr>
              <a:t>TFIID</a:t>
            </a:r>
            <a:r>
              <a:rPr lang="en-US" altLang="en-US" sz="1600" dirty="0" smtClean="0">
                <a:latin typeface="Calibri" pitchFamily="34" charset="0"/>
                <a:ea typeface="Cambria" pitchFamily="18" charset="0"/>
                <a:cs typeface="Times New Roman" pitchFamily="18" charset="0"/>
              </a:rPr>
              <a:t>, or strictly a component of TFIID called </a:t>
            </a:r>
            <a:r>
              <a:rPr lang="en-US" altLang="en-US" sz="1600" dirty="0">
                <a:latin typeface="Calibri" pitchFamily="34" charset="0"/>
                <a:ea typeface="Cambria" pitchFamily="18" charset="0"/>
                <a:cs typeface="Times New Roman" pitchFamily="18" charset="0"/>
              </a:rPr>
              <a:t>the TATA-binding protein (</a:t>
            </a:r>
            <a:r>
              <a:rPr lang="en-US" altLang="en-US" sz="1600" dirty="0">
                <a:solidFill>
                  <a:srgbClr val="FF0000"/>
                </a:solidFill>
                <a:latin typeface="Calibri" pitchFamily="34" charset="0"/>
                <a:ea typeface="Cambria" pitchFamily="18" charset="0"/>
                <a:cs typeface="Times New Roman" pitchFamily="18" charset="0"/>
              </a:rPr>
              <a:t>TBP</a:t>
            </a:r>
            <a:r>
              <a:rPr lang="en-US" altLang="en-US" sz="1600" dirty="0" smtClean="0">
                <a:latin typeface="Calibri" pitchFamily="34" charset="0"/>
                <a:ea typeface="Cambria" pitchFamily="18" charset="0"/>
                <a:cs typeface="Times New Roman" pitchFamily="18" charset="0"/>
              </a:rPr>
              <a:t>)—</a:t>
            </a:r>
            <a:r>
              <a:rPr lang="en-US" altLang="en-US" sz="1600" dirty="0" smtClean="0">
                <a:solidFill>
                  <a:srgbClr val="00B050"/>
                </a:solidFill>
                <a:latin typeface="Calibri" pitchFamily="34" charset="0"/>
                <a:ea typeface="Cambria" pitchFamily="18" charset="0"/>
                <a:cs typeface="Times New Roman" pitchFamily="18" charset="0"/>
              </a:rPr>
              <a:t>one </a:t>
            </a:r>
            <a:r>
              <a:rPr lang="en-US" altLang="en-US" sz="1600" dirty="0">
                <a:solidFill>
                  <a:srgbClr val="00B050"/>
                </a:solidFill>
                <a:latin typeface="Calibri" pitchFamily="34" charset="0"/>
                <a:ea typeface="Cambria" pitchFamily="18" charset="0"/>
                <a:cs typeface="Times New Roman" pitchFamily="18" charset="0"/>
              </a:rPr>
              <a:t>of the very few </a:t>
            </a:r>
            <a:r>
              <a:rPr lang="en-US" altLang="en-US" sz="1600" dirty="0" smtClean="0">
                <a:solidFill>
                  <a:srgbClr val="00B050"/>
                </a:solidFill>
                <a:latin typeface="Calibri" pitchFamily="34" charset="0"/>
                <a:ea typeface="Cambria" pitchFamily="18" charset="0"/>
                <a:cs typeface="Times New Roman" pitchFamily="18" charset="0"/>
              </a:rPr>
              <a:t>TFs </a:t>
            </a:r>
            <a:r>
              <a:rPr lang="en-US" altLang="en-US" sz="1600" dirty="0">
                <a:solidFill>
                  <a:srgbClr val="00B050"/>
                </a:solidFill>
                <a:latin typeface="Calibri" pitchFamily="34" charset="0"/>
                <a:ea typeface="Cambria" pitchFamily="18" charset="0"/>
                <a:cs typeface="Times New Roman" pitchFamily="18" charset="0"/>
              </a:rPr>
              <a:t>that binds to DNA in the minor groove so as to facilitate the bending of DNA</a:t>
            </a:r>
          </a:p>
          <a:p>
            <a:pPr lvl="1">
              <a:spcBef>
                <a:spcPct val="0"/>
              </a:spcBef>
              <a:spcAft>
                <a:spcPts val="400"/>
              </a:spcAft>
              <a:buFontTx/>
              <a:buAutoNum type="arabicParenBoth"/>
            </a:pPr>
            <a:r>
              <a:rPr lang="en-US" altLang="en-US" sz="1600" dirty="0" smtClean="0">
                <a:solidFill>
                  <a:schemeClr val="accent2"/>
                </a:solidFill>
                <a:latin typeface="Calibri" pitchFamily="34" charset="0"/>
                <a:ea typeface="Cambria" pitchFamily="18" charset="0"/>
                <a:cs typeface="Times New Roman" pitchFamily="18" charset="0"/>
              </a:rPr>
              <a:t>INR </a:t>
            </a:r>
            <a:r>
              <a:rPr lang="en-US" altLang="en-US" sz="1600" dirty="0">
                <a:solidFill>
                  <a:schemeClr val="accent2"/>
                </a:solidFill>
                <a:latin typeface="Calibri" pitchFamily="34" charset="0"/>
                <a:ea typeface="Cambria" pitchFamily="18" charset="0"/>
                <a:cs typeface="Times New Roman" pitchFamily="18" charset="0"/>
              </a:rPr>
              <a:t>(initiator) </a:t>
            </a:r>
            <a:r>
              <a:rPr lang="en-US" altLang="en-US" sz="1600" dirty="0" smtClean="0">
                <a:solidFill>
                  <a:schemeClr val="accent2"/>
                </a:solidFill>
                <a:latin typeface="Calibri" pitchFamily="34" charset="0"/>
                <a:ea typeface="Cambria" pitchFamily="18" charset="0"/>
                <a:cs typeface="Times New Roman" pitchFamily="18" charset="0"/>
              </a:rPr>
              <a:t>element</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the TSS, this pyrimidine(Y)-rich sequence usually serves as an </a:t>
            </a:r>
            <a:r>
              <a:rPr lang="en-US" altLang="en-US" sz="1600" dirty="0">
                <a:solidFill>
                  <a:srgbClr val="00B050"/>
                </a:solidFill>
                <a:latin typeface="Calibri" pitchFamily="34" charset="0"/>
                <a:ea typeface="Cambria" pitchFamily="18" charset="0"/>
                <a:cs typeface="Times New Roman" pitchFamily="18" charset="0"/>
              </a:rPr>
              <a:t>alternative to TATA box </a:t>
            </a:r>
            <a:r>
              <a:rPr lang="en-US" altLang="en-US" sz="1600" dirty="0">
                <a:latin typeface="Calibri" pitchFamily="34" charset="0"/>
                <a:ea typeface="Cambria" pitchFamily="18" charset="0"/>
                <a:cs typeface="Times New Roman" pitchFamily="18" charset="0"/>
              </a:rPr>
              <a:t>in many gene promoters and helps to recruit </a:t>
            </a:r>
            <a:r>
              <a:rPr lang="en-US" altLang="en-US" sz="1600" dirty="0">
                <a:solidFill>
                  <a:srgbClr val="FF0000"/>
                </a:solidFill>
                <a:latin typeface="Calibri" pitchFamily="34" charset="0"/>
                <a:ea typeface="Cambria" pitchFamily="18" charset="0"/>
                <a:cs typeface="Times New Roman" pitchFamily="18" charset="0"/>
              </a:rPr>
              <a:t>TFIID</a:t>
            </a:r>
          </a:p>
          <a:p>
            <a:pPr lvl="1">
              <a:spcBef>
                <a:spcPct val="0"/>
              </a:spcBef>
              <a:spcAft>
                <a:spcPts val="400"/>
              </a:spcAft>
              <a:buFontTx/>
              <a:buAutoNum type="arabicParenBoth"/>
            </a:pPr>
            <a:r>
              <a:rPr lang="en-US" altLang="en-US" sz="1600" dirty="0">
                <a:solidFill>
                  <a:schemeClr val="accent2"/>
                </a:solidFill>
                <a:latin typeface="Calibri" pitchFamily="34" charset="0"/>
                <a:ea typeface="Cambria" pitchFamily="18" charset="0"/>
                <a:cs typeface="Times New Roman" pitchFamily="18" charset="0"/>
              </a:rPr>
              <a:t>MTE (motif ten element</a:t>
            </a:r>
            <a:r>
              <a:rPr lang="en-US" altLang="en-US" sz="1600" dirty="0" smtClean="0">
                <a:solidFill>
                  <a:schemeClr val="accent2"/>
                </a:solidFill>
                <a:latin typeface="Calibri" pitchFamily="34" charset="0"/>
                <a:ea typeface="Cambria" pitchFamily="18" charset="0"/>
                <a:cs typeface="Times New Roman" pitchFamily="18" charset="0"/>
              </a:rPr>
              <a:t>) box</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+20bp downstream of TSS, it usually acts as a </a:t>
            </a:r>
            <a:r>
              <a:rPr lang="en-US" altLang="en-US" sz="1600" dirty="0">
                <a:solidFill>
                  <a:srgbClr val="00B050"/>
                </a:solidFill>
                <a:latin typeface="Calibri" pitchFamily="34" charset="0"/>
                <a:ea typeface="Cambria" pitchFamily="18" charset="0"/>
                <a:cs typeface="Times New Roman" pitchFamily="18" charset="0"/>
              </a:rPr>
              <a:t>substitute for TATA box </a:t>
            </a:r>
            <a:r>
              <a:rPr lang="en-US" altLang="en-US" sz="1600" dirty="0">
                <a:latin typeface="Calibri" pitchFamily="34" charset="0"/>
                <a:ea typeface="Cambria" pitchFamily="18" charset="0"/>
                <a:cs typeface="Times New Roman" pitchFamily="18" charset="0"/>
              </a:rPr>
              <a:t>in its ability to recruit </a:t>
            </a:r>
            <a:r>
              <a:rPr lang="en-US" altLang="en-US" sz="1600" dirty="0">
                <a:solidFill>
                  <a:srgbClr val="FF0000"/>
                </a:solidFill>
                <a:latin typeface="Calibri" pitchFamily="34" charset="0"/>
                <a:ea typeface="Cambria" pitchFamily="18" charset="0"/>
                <a:cs typeface="Times New Roman" pitchFamily="18" charset="0"/>
              </a:rPr>
              <a:t>TFIID</a:t>
            </a:r>
            <a:r>
              <a:rPr lang="en-US" altLang="en-US" sz="1600" dirty="0">
                <a:latin typeface="Calibri" pitchFamily="34" charset="0"/>
                <a:ea typeface="Cambria" pitchFamily="18" charset="0"/>
                <a:cs typeface="Times New Roman" pitchFamily="18" charset="0"/>
              </a:rPr>
              <a:t> in conjunction with the </a:t>
            </a:r>
            <a:r>
              <a:rPr lang="en-US" altLang="en-US" sz="1600" dirty="0" err="1">
                <a:latin typeface="Calibri" pitchFamily="34" charset="0"/>
                <a:ea typeface="Cambria" pitchFamily="18" charset="0"/>
                <a:cs typeface="Times New Roman" pitchFamily="18" charset="0"/>
              </a:rPr>
              <a:t>Inr</a:t>
            </a:r>
            <a:r>
              <a:rPr lang="en-US" altLang="en-US" sz="1600" dirty="0">
                <a:latin typeface="Calibri" pitchFamily="34" charset="0"/>
                <a:ea typeface="Cambria" pitchFamily="18" charset="0"/>
                <a:cs typeface="Times New Roman" pitchFamily="18" charset="0"/>
              </a:rPr>
              <a:t> element</a:t>
            </a:r>
          </a:p>
          <a:p>
            <a:pPr lvl="1">
              <a:spcBef>
                <a:spcPct val="0"/>
              </a:spcBef>
              <a:spcAft>
                <a:spcPts val="400"/>
              </a:spcAft>
              <a:buFontTx/>
              <a:buAutoNum type="arabicParenBoth"/>
            </a:pPr>
            <a:r>
              <a:rPr lang="en-US" altLang="en-US" sz="1600" dirty="0">
                <a:solidFill>
                  <a:schemeClr val="accent2"/>
                </a:solidFill>
                <a:latin typeface="Calibri" pitchFamily="34" charset="0"/>
                <a:ea typeface="Cambria" pitchFamily="18" charset="0"/>
                <a:cs typeface="Times New Roman" pitchFamily="18" charset="0"/>
              </a:rPr>
              <a:t>DPE (downstream promoter element</a:t>
            </a:r>
            <a:r>
              <a:rPr lang="en-US" altLang="en-US" sz="1600" dirty="0" smtClean="0">
                <a:solidFill>
                  <a:schemeClr val="accent2"/>
                </a:solidFill>
                <a:latin typeface="Calibri" pitchFamily="34" charset="0"/>
                <a:ea typeface="Cambria" pitchFamily="18" charset="0"/>
                <a:cs typeface="Times New Roman" pitchFamily="18" charset="0"/>
              </a:rPr>
              <a:t>) box</a:t>
            </a:r>
            <a:r>
              <a:rPr lang="en-US" altLang="en-US" sz="1600" dirty="0" smtClean="0">
                <a:latin typeface="Calibri" pitchFamily="34" charset="0"/>
                <a:ea typeface="Cambria" pitchFamily="18" charset="0"/>
                <a:cs typeface="Times New Roman" pitchFamily="18" charset="0"/>
              </a:rPr>
              <a:t>—located </a:t>
            </a:r>
            <a:r>
              <a:rPr lang="en-US" altLang="en-US" sz="1600" dirty="0">
                <a:latin typeface="Calibri" pitchFamily="34" charset="0"/>
                <a:ea typeface="Cambria" pitchFamily="18" charset="0"/>
                <a:cs typeface="Times New Roman" pitchFamily="18" charset="0"/>
              </a:rPr>
              <a:t>around +30bp downstream of TSS, it also serves as a </a:t>
            </a:r>
            <a:r>
              <a:rPr lang="en-US" altLang="en-US" sz="1600" dirty="0">
                <a:solidFill>
                  <a:srgbClr val="00B050"/>
                </a:solidFill>
                <a:latin typeface="Calibri" pitchFamily="34" charset="0"/>
                <a:ea typeface="Cambria" pitchFamily="18" charset="0"/>
                <a:cs typeface="Times New Roman" pitchFamily="18" charset="0"/>
              </a:rPr>
              <a:t>substitute for TATA </a:t>
            </a:r>
            <a:r>
              <a:rPr lang="en-US" altLang="en-US" sz="1600" dirty="0" smtClean="0">
                <a:solidFill>
                  <a:srgbClr val="00B050"/>
                </a:solidFill>
                <a:latin typeface="Calibri" pitchFamily="34" charset="0"/>
                <a:ea typeface="Cambria" pitchFamily="18" charset="0"/>
                <a:cs typeface="Times New Roman" pitchFamily="18" charset="0"/>
              </a:rPr>
              <a:t>box</a:t>
            </a:r>
            <a:r>
              <a:rPr lang="en-US" altLang="en-US" sz="1600" dirty="0" smtClean="0">
                <a:latin typeface="Calibri" pitchFamily="34" charset="0"/>
                <a:ea typeface="Cambria" pitchFamily="18" charset="0"/>
                <a:cs typeface="Times New Roman" pitchFamily="18" charset="0"/>
              </a:rPr>
              <a:t> </a:t>
            </a:r>
            <a:r>
              <a:rPr lang="en-US" altLang="en-US" sz="1600" dirty="0">
                <a:latin typeface="Calibri" pitchFamily="34" charset="0"/>
                <a:ea typeface="Cambria" pitchFamily="18" charset="0"/>
                <a:cs typeface="Times New Roman" pitchFamily="18" charset="0"/>
              </a:rPr>
              <a:t>in that it is recognized by </a:t>
            </a:r>
            <a:r>
              <a:rPr lang="en-US" altLang="en-US" sz="1600" dirty="0">
                <a:solidFill>
                  <a:srgbClr val="FF0000"/>
                </a:solidFill>
                <a:latin typeface="Calibri" pitchFamily="34" charset="0"/>
                <a:ea typeface="Cambria" pitchFamily="18" charset="0"/>
                <a:cs typeface="Times New Roman" pitchFamily="18" charset="0"/>
              </a:rPr>
              <a:t>TFIID</a:t>
            </a:r>
            <a:r>
              <a:rPr lang="en-US" altLang="en-US" sz="1600" dirty="0">
                <a:latin typeface="Calibri" pitchFamily="34" charset="0"/>
                <a:ea typeface="Cambria" pitchFamily="18" charset="0"/>
                <a:cs typeface="Times New Roman" pitchFamily="18" charset="0"/>
              </a:rPr>
              <a:t> in conjunction with the </a:t>
            </a:r>
            <a:r>
              <a:rPr lang="en-US" altLang="en-US" sz="1600" dirty="0" err="1">
                <a:latin typeface="Calibri" pitchFamily="34" charset="0"/>
                <a:ea typeface="Cambria" pitchFamily="18" charset="0"/>
                <a:cs typeface="Times New Roman" pitchFamily="18" charset="0"/>
              </a:rPr>
              <a:t>Inr</a:t>
            </a:r>
            <a:r>
              <a:rPr lang="en-US" altLang="en-US" sz="1600" dirty="0">
                <a:latin typeface="Calibri" pitchFamily="34" charset="0"/>
                <a:ea typeface="Cambria" pitchFamily="18" charset="0"/>
                <a:cs typeface="Times New Roman" pitchFamily="18" charset="0"/>
              </a:rPr>
              <a:t> element</a:t>
            </a:r>
          </a:p>
        </p:txBody>
      </p:sp>
      <p:sp>
        <p:nvSpPr>
          <p:cNvPr id="49" name="TextBox 48"/>
          <p:cNvSpPr txBox="1"/>
          <p:nvPr/>
        </p:nvSpPr>
        <p:spPr bwMode="auto">
          <a:xfrm>
            <a:off x="238125" y="363538"/>
            <a:ext cx="2268538" cy="338137"/>
          </a:xfrm>
          <a:prstGeom prst="rect">
            <a:avLst/>
          </a:prstGeom>
          <a:noFill/>
        </p:spPr>
        <p:txBody>
          <a:bodyPr wrap="none">
            <a:spAutoFit/>
          </a:bodyPr>
          <a:lstStyle/>
          <a:p>
            <a:pPr algn="ctr">
              <a:defRPr/>
            </a:pPr>
            <a:r>
              <a:rPr lang="en-US" sz="1600" b="1" u="sng" dirty="0">
                <a:solidFill>
                  <a:schemeClr val="accent6"/>
                </a:solidFill>
                <a:latin typeface="Arial Narrow" panose="020B0606020202030204" pitchFamily="34" charset="0"/>
              </a:rPr>
              <a:t>Sense/Coding DNA strand</a:t>
            </a:r>
          </a:p>
        </p:txBody>
      </p:sp>
      <p:cxnSp>
        <p:nvCxnSpPr>
          <p:cNvPr id="13318" name="Straight Connector 24"/>
          <p:cNvCxnSpPr>
            <a:cxnSpLocks noChangeShapeType="1"/>
          </p:cNvCxnSpPr>
          <p:nvPr/>
        </p:nvCxnSpPr>
        <p:spPr bwMode="auto">
          <a:xfrm>
            <a:off x="228006" y="1062096"/>
            <a:ext cx="8711857" cy="0"/>
          </a:xfrm>
          <a:prstGeom prst="line">
            <a:avLst/>
          </a:prstGeom>
          <a:noFill/>
          <a:ln w="381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319" name="Picture 2" descr="voet4_fig_26_15"/>
          <p:cNvPicPr>
            <a:picLocks noChangeAspect="1" noChangeArrowheads="1"/>
          </p:cNvPicPr>
          <p:nvPr/>
        </p:nvPicPr>
        <p:blipFill>
          <a:blip r:embed="rId2">
            <a:extLst>
              <a:ext uri="{28A0092B-C50C-407E-A947-70E740481C1C}">
                <a14:useLocalDpi xmlns:a14="http://schemas.microsoft.com/office/drawing/2010/main" val="0"/>
              </a:ext>
            </a:extLst>
          </a:blip>
          <a:srcRect l="3558" t="34508" r="3503" b="46654"/>
          <a:stretch>
            <a:fillRect/>
          </a:stretch>
        </p:blipFill>
        <p:spPr bwMode="auto">
          <a:xfrm>
            <a:off x="1712501" y="876305"/>
            <a:ext cx="7126795" cy="35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21"/>
          <p:cNvSpPr>
            <a:spLocks noChangeArrowheads="1"/>
          </p:cNvSpPr>
          <p:nvPr/>
        </p:nvSpPr>
        <p:spPr bwMode="auto">
          <a:xfrm>
            <a:off x="349155" y="909724"/>
            <a:ext cx="914473" cy="292339"/>
          </a:xfrm>
          <a:prstGeom prst="rect">
            <a:avLst/>
          </a:prstGeom>
          <a:solidFill>
            <a:srgbClr val="92D050"/>
          </a:solidFill>
          <a:ln w="12700" algn="ctr">
            <a:solidFill>
              <a:schemeClr val="tx1"/>
            </a:solidFill>
            <a:round/>
            <a:headEnd/>
            <a:tailEnd/>
          </a:ln>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latin typeface="Arial Narrow" pitchFamily="34" charset="0"/>
            </a:endParaRPr>
          </a:p>
        </p:txBody>
      </p:sp>
      <p:sp>
        <p:nvSpPr>
          <p:cNvPr id="23" name="Rectangle 22"/>
          <p:cNvSpPr/>
          <p:nvPr/>
        </p:nvSpPr>
        <p:spPr bwMode="auto">
          <a:xfrm>
            <a:off x="1265238" y="909638"/>
            <a:ext cx="457200" cy="292100"/>
          </a:xfrm>
          <a:prstGeom prst="rect">
            <a:avLst/>
          </a:prstGeom>
          <a:solidFill>
            <a:schemeClr val="bg2">
              <a:lumMod val="20000"/>
              <a:lumOff val="80000"/>
            </a:schemeClr>
          </a:solidFill>
          <a:ln w="12700" cap="flat" cmpd="sng" algn="ctr">
            <a:solidFill>
              <a:schemeClr val="tx1"/>
            </a:solidFill>
            <a:prstDash val="solid"/>
            <a:round/>
            <a:headEnd type="none" w="med" len="med"/>
            <a:tailEnd type="none" w="med" len="med"/>
          </a:ln>
          <a:effectLst/>
          <a:extLst/>
        </p:spPr>
        <p:txBody>
          <a:bodyPr/>
          <a:lstStyle/>
          <a:p>
            <a:pPr>
              <a:defRPr/>
            </a:pPr>
            <a:endParaRPr lang="en-US">
              <a:latin typeface="Arial Narrow" panose="020B0606020202030204" pitchFamily="34" charset="0"/>
            </a:endParaRPr>
          </a:p>
        </p:txBody>
      </p:sp>
      <p:sp>
        <p:nvSpPr>
          <p:cNvPr id="13322" name="TextBox 28"/>
          <p:cNvSpPr txBox="1">
            <a:spLocks noChangeArrowheads="1"/>
          </p:cNvSpPr>
          <p:nvPr/>
        </p:nvSpPr>
        <p:spPr bwMode="auto">
          <a:xfrm>
            <a:off x="304212" y="904322"/>
            <a:ext cx="1049987" cy="29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300" b="1">
                <a:latin typeface="Arial Narrow" pitchFamily="34" charset="0"/>
              </a:rPr>
              <a:t>GGCCAATCT</a:t>
            </a:r>
          </a:p>
        </p:txBody>
      </p:sp>
      <p:sp>
        <p:nvSpPr>
          <p:cNvPr id="13323" name="TextBox 49"/>
          <p:cNvSpPr txBox="1">
            <a:spLocks noChangeArrowheads="1"/>
          </p:cNvSpPr>
          <p:nvPr/>
        </p:nvSpPr>
        <p:spPr bwMode="auto">
          <a:xfrm>
            <a:off x="-3175" y="904190"/>
            <a:ext cx="308123"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5’</a:t>
            </a:r>
          </a:p>
        </p:txBody>
      </p:sp>
      <p:sp>
        <p:nvSpPr>
          <p:cNvPr id="13324" name="TextBox 50"/>
          <p:cNvSpPr txBox="1">
            <a:spLocks noChangeArrowheads="1"/>
          </p:cNvSpPr>
          <p:nvPr/>
        </p:nvSpPr>
        <p:spPr bwMode="auto">
          <a:xfrm>
            <a:off x="8854927" y="920181"/>
            <a:ext cx="308123"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3’</a:t>
            </a:r>
          </a:p>
        </p:txBody>
      </p:sp>
      <p:sp>
        <p:nvSpPr>
          <p:cNvPr id="13325" name="TextBox 51"/>
          <p:cNvSpPr txBox="1">
            <a:spLocks noChangeArrowheads="1"/>
          </p:cNvSpPr>
          <p:nvPr/>
        </p:nvSpPr>
        <p:spPr bwMode="auto">
          <a:xfrm>
            <a:off x="531993" y="633461"/>
            <a:ext cx="581104"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CAAT</a:t>
            </a:r>
          </a:p>
        </p:txBody>
      </p:sp>
      <p:sp>
        <p:nvSpPr>
          <p:cNvPr id="13326" name="TextBox 52"/>
          <p:cNvSpPr txBox="1">
            <a:spLocks noChangeArrowheads="1"/>
          </p:cNvSpPr>
          <p:nvPr/>
        </p:nvSpPr>
        <p:spPr bwMode="auto">
          <a:xfrm>
            <a:off x="2096309" y="633461"/>
            <a:ext cx="494086"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BRE</a:t>
            </a:r>
          </a:p>
        </p:txBody>
      </p:sp>
      <p:sp>
        <p:nvSpPr>
          <p:cNvPr id="13327" name="TextBox 53"/>
          <p:cNvSpPr txBox="1">
            <a:spLocks noChangeArrowheads="1"/>
          </p:cNvSpPr>
          <p:nvPr/>
        </p:nvSpPr>
        <p:spPr bwMode="auto">
          <a:xfrm>
            <a:off x="3163195" y="633461"/>
            <a:ext cx="543526"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TATA</a:t>
            </a:r>
          </a:p>
        </p:txBody>
      </p:sp>
      <p:sp>
        <p:nvSpPr>
          <p:cNvPr id="13328" name="TextBox 54"/>
          <p:cNvSpPr txBox="1">
            <a:spLocks noChangeArrowheads="1"/>
          </p:cNvSpPr>
          <p:nvPr/>
        </p:nvSpPr>
        <p:spPr bwMode="auto">
          <a:xfrm>
            <a:off x="4731347" y="633461"/>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smtClean="0">
                <a:latin typeface="Arial Narrow" pitchFamily="34" charset="0"/>
              </a:rPr>
              <a:t>INR</a:t>
            </a:r>
            <a:endParaRPr lang="en-US" altLang="en-US" sz="1400" b="1" dirty="0">
              <a:latin typeface="Arial Narrow" pitchFamily="34" charset="0"/>
            </a:endParaRPr>
          </a:p>
        </p:txBody>
      </p:sp>
      <p:sp>
        <p:nvSpPr>
          <p:cNvPr id="13329" name="TextBox 55"/>
          <p:cNvSpPr txBox="1">
            <a:spLocks noChangeArrowheads="1"/>
          </p:cNvSpPr>
          <p:nvPr/>
        </p:nvSpPr>
        <p:spPr bwMode="auto">
          <a:xfrm>
            <a:off x="6821088" y="633461"/>
            <a:ext cx="495689"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MTE</a:t>
            </a:r>
          </a:p>
        </p:txBody>
      </p:sp>
      <p:sp>
        <p:nvSpPr>
          <p:cNvPr id="13330" name="TextBox 56"/>
          <p:cNvSpPr txBox="1">
            <a:spLocks noChangeArrowheads="1"/>
          </p:cNvSpPr>
          <p:nvPr/>
        </p:nvSpPr>
        <p:spPr bwMode="auto">
          <a:xfrm>
            <a:off x="8192798" y="633461"/>
            <a:ext cx="486069"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dirty="0">
                <a:latin typeface="Arial Narrow" pitchFamily="34" charset="0"/>
              </a:rPr>
              <a:t>DPE</a:t>
            </a:r>
          </a:p>
        </p:txBody>
      </p:sp>
      <p:cxnSp>
        <p:nvCxnSpPr>
          <p:cNvPr id="13331" name="Straight Connector 57"/>
          <p:cNvCxnSpPr>
            <a:cxnSpLocks noChangeShapeType="1"/>
          </p:cNvCxnSpPr>
          <p:nvPr/>
        </p:nvCxnSpPr>
        <p:spPr bwMode="auto">
          <a:xfrm>
            <a:off x="5081750" y="669390"/>
            <a:ext cx="0" cy="228391"/>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2" name="Straight Connector 37"/>
          <p:cNvCxnSpPr>
            <a:cxnSpLocks noChangeShapeType="1"/>
          </p:cNvCxnSpPr>
          <p:nvPr/>
        </p:nvCxnSpPr>
        <p:spPr bwMode="auto">
          <a:xfrm>
            <a:off x="779036"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3" name="Straight Connector 38"/>
          <p:cNvCxnSpPr>
            <a:cxnSpLocks noChangeShapeType="1"/>
          </p:cNvCxnSpPr>
          <p:nvPr/>
        </p:nvCxnSpPr>
        <p:spPr bwMode="auto">
          <a:xfrm>
            <a:off x="2285571"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4" name="Straight Connector 41"/>
          <p:cNvCxnSpPr>
            <a:cxnSpLocks noChangeShapeType="1"/>
          </p:cNvCxnSpPr>
          <p:nvPr/>
        </p:nvCxnSpPr>
        <p:spPr bwMode="auto">
          <a:xfrm>
            <a:off x="7086555"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35" name="Straight Connector 42"/>
          <p:cNvCxnSpPr>
            <a:cxnSpLocks noChangeShapeType="1"/>
          </p:cNvCxnSpPr>
          <p:nvPr/>
        </p:nvCxnSpPr>
        <p:spPr bwMode="auto">
          <a:xfrm>
            <a:off x="8382059"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36" name="TextBox 35"/>
          <p:cNvSpPr txBox="1">
            <a:spLocks noChangeArrowheads="1"/>
          </p:cNvSpPr>
          <p:nvPr/>
        </p:nvSpPr>
        <p:spPr bwMode="auto">
          <a:xfrm>
            <a:off x="510550" y="1262543"/>
            <a:ext cx="577448"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-80bp</a:t>
            </a:r>
          </a:p>
        </p:txBody>
      </p:sp>
      <p:sp>
        <p:nvSpPr>
          <p:cNvPr id="13337" name="TextBox 43"/>
          <p:cNvSpPr txBox="1">
            <a:spLocks noChangeArrowheads="1"/>
          </p:cNvSpPr>
          <p:nvPr/>
        </p:nvSpPr>
        <p:spPr bwMode="auto">
          <a:xfrm>
            <a:off x="2017085" y="1262543"/>
            <a:ext cx="577448"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-40bp</a:t>
            </a:r>
          </a:p>
        </p:txBody>
      </p:sp>
      <p:sp>
        <p:nvSpPr>
          <p:cNvPr id="13338" name="TextBox 44"/>
          <p:cNvSpPr txBox="1">
            <a:spLocks noChangeArrowheads="1"/>
          </p:cNvSpPr>
          <p:nvPr/>
        </p:nvSpPr>
        <p:spPr bwMode="auto">
          <a:xfrm>
            <a:off x="3007764" y="1262543"/>
            <a:ext cx="577448"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-30bp</a:t>
            </a:r>
          </a:p>
        </p:txBody>
      </p:sp>
      <p:sp>
        <p:nvSpPr>
          <p:cNvPr id="13339" name="TextBox 45"/>
          <p:cNvSpPr txBox="1">
            <a:spLocks noChangeArrowheads="1"/>
          </p:cNvSpPr>
          <p:nvPr/>
        </p:nvSpPr>
        <p:spPr bwMode="auto">
          <a:xfrm>
            <a:off x="4854013" y="1262543"/>
            <a:ext cx="532561"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+1bp</a:t>
            </a:r>
          </a:p>
        </p:txBody>
      </p:sp>
      <p:sp>
        <p:nvSpPr>
          <p:cNvPr id="13340" name="TextBox 46"/>
          <p:cNvSpPr txBox="1">
            <a:spLocks noChangeArrowheads="1"/>
          </p:cNvSpPr>
          <p:nvPr/>
        </p:nvSpPr>
        <p:spPr bwMode="auto">
          <a:xfrm>
            <a:off x="6794623" y="1262543"/>
            <a:ext cx="614320"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+20bp</a:t>
            </a:r>
          </a:p>
        </p:txBody>
      </p:sp>
      <p:sp>
        <p:nvSpPr>
          <p:cNvPr id="13341" name="TextBox 47"/>
          <p:cNvSpPr txBox="1">
            <a:spLocks noChangeArrowheads="1"/>
          </p:cNvSpPr>
          <p:nvPr/>
        </p:nvSpPr>
        <p:spPr bwMode="auto">
          <a:xfrm>
            <a:off x="8090127" y="1262543"/>
            <a:ext cx="614320"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+30bp</a:t>
            </a:r>
          </a:p>
        </p:txBody>
      </p:sp>
      <p:cxnSp>
        <p:nvCxnSpPr>
          <p:cNvPr id="13342" name="Straight Connector 40"/>
          <p:cNvCxnSpPr>
            <a:cxnSpLocks noChangeShapeType="1"/>
          </p:cNvCxnSpPr>
          <p:nvPr/>
        </p:nvCxnSpPr>
        <p:spPr bwMode="auto">
          <a:xfrm>
            <a:off x="5081750"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43" name="Straight Connector 39"/>
          <p:cNvCxnSpPr>
            <a:cxnSpLocks noChangeShapeType="1"/>
          </p:cNvCxnSpPr>
          <p:nvPr/>
        </p:nvCxnSpPr>
        <p:spPr bwMode="auto">
          <a:xfrm>
            <a:off x="3276250" y="1212056"/>
            <a:ext cx="0" cy="109630"/>
          </a:xfrm>
          <a:prstGeom prst="line">
            <a:avLst/>
          </a:prstGeom>
          <a:noFill/>
          <a:ln w="12700"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44" name="TextBox 58"/>
          <p:cNvSpPr txBox="1">
            <a:spLocks noChangeArrowheads="1"/>
          </p:cNvSpPr>
          <p:nvPr/>
        </p:nvSpPr>
        <p:spPr bwMode="auto">
          <a:xfrm>
            <a:off x="4939983" y="424359"/>
            <a:ext cx="470038" cy="307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solidFill>
                  <a:srgbClr val="FF0000"/>
                </a:solidFill>
                <a:latin typeface="Arial Narrow" pitchFamily="34" charset="0"/>
              </a:rPr>
              <a:t>TSS</a:t>
            </a:r>
          </a:p>
        </p:txBody>
      </p:sp>
    </p:spTree>
    <p:extLst>
      <p:ext uri="{BB962C8B-B14F-4D97-AF65-F5344CB8AC3E}">
        <p14:creationId xmlns:p14="http://schemas.microsoft.com/office/powerpoint/2010/main" val="32391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1000"/>
                                        <p:tgtEl>
                                          <p:spTgt spid="13315">
                                            <p:txEl>
                                              <p:pRg st="0" end="0"/>
                                            </p:txEl>
                                          </p:spTgt>
                                        </p:tgtEl>
                                      </p:cBhvr>
                                    </p:animEffect>
                                    <p:anim calcmode="lin" valueType="num">
                                      <p:cBhvr>
                                        <p:cTn id="8" dur="10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3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315">
                                            <p:txEl>
                                              <p:pRg st="1" end="1"/>
                                            </p:txEl>
                                          </p:spTgt>
                                        </p:tgtEl>
                                        <p:attrNameLst>
                                          <p:attrName>style.visibility</p:attrName>
                                        </p:attrNameLst>
                                      </p:cBhvr>
                                      <p:to>
                                        <p:strVal val="visible"/>
                                      </p:to>
                                    </p:set>
                                    <p:animEffect transition="in" filter="fade">
                                      <p:cBhvr>
                                        <p:cTn id="14" dur="1000"/>
                                        <p:tgtEl>
                                          <p:spTgt spid="13315">
                                            <p:txEl>
                                              <p:pRg st="1" end="1"/>
                                            </p:txEl>
                                          </p:spTgt>
                                        </p:tgtEl>
                                      </p:cBhvr>
                                    </p:animEffect>
                                    <p:anim calcmode="lin" valueType="num">
                                      <p:cBhvr>
                                        <p:cTn id="15" dur="10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3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315">
                                            <p:txEl>
                                              <p:pRg st="2" end="2"/>
                                            </p:txEl>
                                          </p:spTgt>
                                        </p:tgtEl>
                                        <p:attrNameLst>
                                          <p:attrName>style.visibility</p:attrName>
                                        </p:attrNameLst>
                                      </p:cBhvr>
                                      <p:to>
                                        <p:strVal val="visible"/>
                                      </p:to>
                                    </p:set>
                                    <p:animEffect transition="in" filter="fade">
                                      <p:cBhvr>
                                        <p:cTn id="21" dur="1000"/>
                                        <p:tgtEl>
                                          <p:spTgt spid="13315">
                                            <p:txEl>
                                              <p:pRg st="2" end="2"/>
                                            </p:txEl>
                                          </p:spTgt>
                                        </p:tgtEl>
                                      </p:cBhvr>
                                    </p:animEffect>
                                    <p:anim calcmode="lin" valueType="num">
                                      <p:cBhvr>
                                        <p:cTn id="22" dur="10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315">
                                            <p:txEl>
                                              <p:pRg st="2" end="2"/>
                                            </p:txEl>
                                          </p:spTgt>
                                        </p:tgtEl>
                                        <p:attrNameLst>
                                          <p:attrName>ppt_y</p:attrName>
                                        </p:attrNameLst>
                                      </p:cBhvr>
                                      <p:tavLst>
                                        <p:tav tm="0">
                                          <p:val>
                                            <p:strVal val="#ppt_y+.1"/>
                                          </p:val>
                                        </p:tav>
                                        <p:tav tm="100000">
                                          <p:val>
                                            <p:strVal val="#ppt_y"/>
                                          </p:val>
                                        </p:tav>
                                      </p:tavLst>
                                    </p:anim>
                                  </p:childTnLst>
                                </p:cTn>
                              </p:par>
                              <p:par>
                                <p:cTn id="24" presetID="31" presetClass="entr" presetSubtype="0" fill="hold" grpId="0" nodeType="withEffect">
                                  <p:stCondLst>
                                    <p:cond delay="0"/>
                                  </p:stCondLst>
                                  <p:childTnLst>
                                    <p:set>
                                      <p:cBhvr>
                                        <p:cTn id="25" dur="1" fill="hold">
                                          <p:stCondLst>
                                            <p:cond delay="0"/>
                                          </p:stCondLst>
                                        </p:cTn>
                                        <p:tgtEl>
                                          <p:spTgt spid="13325"/>
                                        </p:tgtEl>
                                        <p:attrNameLst>
                                          <p:attrName>style.visibility</p:attrName>
                                        </p:attrNameLst>
                                      </p:cBhvr>
                                      <p:to>
                                        <p:strVal val="visible"/>
                                      </p:to>
                                    </p:set>
                                    <p:anim calcmode="lin" valueType="num">
                                      <p:cBhvr>
                                        <p:cTn id="26" dur="1000" fill="hold"/>
                                        <p:tgtEl>
                                          <p:spTgt spid="13325"/>
                                        </p:tgtEl>
                                        <p:attrNameLst>
                                          <p:attrName>ppt_w</p:attrName>
                                        </p:attrNameLst>
                                      </p:cBhvr>
                                      <p:tavLst>
                                        <p:tav tm="0">
                                          <p:val>
                                            <p:fltVal val="0"/>
                                          </p:val>
                                        </p:tav>
                                        <p:tav tm="100000">
                                          <p:val>
                                            <p:strVal val="#ppt_w"/>
                                          </p:val>
                                        </p:tav>
                                      </p:tavLst>
                                    </p:anim>
                                    <p:anim calcmode="lin" valueType="num">
                                      <p:cBhvr>
                                        <p:cTn id="27" dur="1000" fill="hold"/>
                                        <p:tgtEl>
                                          <p:spTgt spid="13325"/>
                                        </p:tgtEl>
                                        <p:attrNameLst>
                                          <p:attrName>ppt_h</p:attrName>
                                        </p:attrNameLst>
                                      </p:cBhvr>
                                      <p:tavLst>
                                        <p:tav tm="0">
                                          <p:val>
                                            <p:fltVal val="0"/>
                                          </p:val>
                                        </p:tav>
                                        <p:tav tm="100000">
                                          <p:val>
                                            <p:strVal val="#ppt_h"/>
                                          </p:val>
                                        </p:tav>
                                      </p:tavLst>
                                    </p:anim>
                                    <p:anim calcmode="lin" valueType="num">
                                      <p:cBhvr>
                                        <p:cTn id="28" dur="1000" fill="hold"/>
                                        <p:tgtEl>
                                          <p:spTgt spid="13325"/>
                                        </p:tgtEl>
                                        <p:attrNameLst>
                                          <p:attrName>style.rotation</p:attrName>
                                        </p:attrNameLst>
                                      </p:cBhvr>
                                      <p:tavLst>
                                        <p:tav tm="0">
                                          <p:val>
                                            <p:fltVal val="90"/>
                                          </p:val>
                                        </p:tav>
                                        <p:tav tm="100000">
                                          <p:val>
                                            <p:fltVal val="0"/>
                                          </p:val>
                                        </p:tav>
                                      </p:tavLst>
                                    </p:anim>
                                    <p:animEffect transition="in" filter="fade">
                                      <p:cBhvr>
                                        <p:cTn id="29" dur="1000"/>
                                        <p:tgtEl>
                                          <p:spTgt spid="133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315">
                                            <p:txEl>
                                              <p:pRg st="3" end="3"/>
                                            </p:txEl>
                                          </p:spTgt>
                                        </p:tgtEl>
                                        <p:attrNameLst>
                                          <p:attrName>style.visibility</p:attrName>
                                        </p:attrNameLst>
                                      </p:cBhvr>
                                      <p:to>
                                        <p:strVal val="visible"/>
                                      </p:to>
                                    </p:set>
                                    <p:animEffect transition="in" filter="fade">
                                      <p:cBhvr>
                                        <p:cTn id="34" dur="1000"/>
                                        <p:tgtEl>
                                          <p:spTgt spid="13315">
                                            <p:txEl>
                                              <p:pRg st="3" end="3"/>
                                            </p:txEl>
                                          </p:spTgt>
                                        </p:tgtEl>
                                      </p:cBhvr>
                                    </p:animEffect>
                                    <p:anim calcmode="lin" valueType="num">
                                      <p:cBhvr>
                                        <p:cTn id="35" dur="10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3315">
                                            <p:txEl>
                                              <p:pRg st="3" end="3"/>
                                            </p:txEl>
                                          </p:spTgt>
                                        </p:tgtEl>
                                        <p:attrNameLst>
                                          <p:attrName>ppt_y</p:attrName>
                                        </p:attrNameLst>
                                      </p:cBhvr>
                                      <p:tavLst>
                                        <p:tav tm="0">
                                          <p:val>
                                            <p:strVal val="#ppt_y+.1"/>
                                          </p:val>
                                        </p:tav>
                                        <p:tav tm="100000">
                                          <p:val>
                                            <p:strVal val="#ppt_y"/>
                                          </p:val>
                                        </p:tav>
                                      </p:tavLst>
                                    </p:anim>
                                  </p:childTnLst>
                                </p:cTn>
                              </p:par>
                              <p:par>
                                <p:cTn id="37" presetID="31" presetClass="entr" presetSubtype="0" fill="hold" grpId="0" nodeType="withEffect">
                                  <p:stCondLst>
                                    <p:cond delay="0"/>
                                  </p:stCondLst>
                                  <p:childTnLst>
                                    <p:set>
                                      <p:cBhvr>
                                        <p:cTn id="38" dur="1" fill="hold">
                                          <p:stCondLst>
                                            <p:cond delay="0"/>
                                          </p:stCondLst>
                                        </p:cTn>
                                        <p:tgtEl>
                                          <p:spTgt spid="13326"/>
                                        </p:tgtEl>
                                        <p:attrNameLst>
                                          <p:attrName>style.visibility</p:attrName>
                                        </p:attrNameLst>
                                      </p:cBhvr>
                                      <p:to>
                                        <p:strVal val="visible"/>
                                      </p:to>
                                    </p:set>
                                    <p:anim calcmode="lin" valueType="num">
                                      <p:cBhvr>
                                        <p:cTn id="39" dur="1000" fill="hold"/>
                                        <p:tgtEl>
                                          <p:spTgt spid="13326"/>
                                        </p:tgtEl>
                                        <p:attrNameLst>
                                          <p:attrName>ppt_w</p:attrName>
                                        </p:attrNameLst>
                                      </p:cBhvr>
                                      <p:tavLst>
                                        <p:tav tm="0">
                                          <p:val>
                                            <p:fltVal val="0"/>
                                          </p:val>
                                        </p:tav>
                                        <p:tav tm="100000">
                                          <p:val>
                                            <p:strVal val="#ppt_w"/>
                                          </p:val>
                                        </p:tav>
                                      </p:tavLst>
                                    </p:anim>
                                    <p:anim calcmode="lin" valueType="num">
                                      <p:cBhvr>
                                        <p:cTn id="40" dur="1000" fill="hold"/>
                                        <p:tgtEl>
                                          <p:spTgt spid="13326"/>
                                        </p:tgtEl>
                                        <p:attrNameLst>
                                          <p:attrName>ppt_h</p:attrName>
                                        </p:attrNameLst>
                                      </p:cBhvr>
                                      <p:tavLst>
                                        <p:tav tm="0">
                                          <p:val>
                                            <p:fltVal val="0"/>
                                          </p:val>
                                        </p:tav>
                                        <p:tav tm="100000">
                                          <p:val>
                                            <p:strVal val="#ppt_h"/>
                                          </p:val>
                                        </p:tav>
                                      </p:tavLst>
                                    </p:anim>
                                    <p:anim calcmode="lin" valueType="num">
                                      <p:cBhvr>
                                        <p:cTn id="41" dur="1000" fill="hold"/>
                                        <p:tgtEl>
                                          <p:spTgt spid="13326"/>
                                        </p:tgtEl>
                                        <p:attrNameLst>
                                          <p:attrName>style.rotation</p:attrName>
                                        </p:attrNameLst>
                                      </p:cBhvr>
                                      <p:tavLst>
                                        <p:tav tm="0">
                                          <p:val>
                                            <p:fltVal val="90"/>
                                          </p:val>
                                        </p:tav>
                                        <p:tav tm="100000">
                                          <p:val>
                                            <p:fltVal val="0"/>
                                          </p:val>
                                        </p:tav>
                                      </p:tavLst>
                                    </p:anim>
                                    <p:animEffect transition="in" filter="fade">
                                      <p:cBhvr>
                                        <p:cTn id="42" dur="1000"/>
                                        <p:tgtEl>
                                          <p:spTgt spid="13326"/>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315">
                                            <p:txEl>
                                              <p:pRg st="4" end="4"/>
                                            </p:txEl>
                                          </p:spTgt>
                                        </p:tgtEl>
                                        <p:attrNameLst>
                                          <p:attrName>style.visibility</p:attrName>
                                        </p:attrNameLst>
                                      </p:cBhvr>
                                      <p:to>
                                        <p:strVal val="visible"/>
                                      </p:to>
                                    </p:set>
                                    <p:animEffect transition="in" filter="fade">
                                      <p:cBhvr>
                                        <p:cTn id="47" dur="1000"/>
                                        <p:tgtEl>
                                          <p:spTgt spid="13315">
                                            <p:txEl>
                                              <p:pRg st="4" end="4"/>
                                            </p:txEl>
                                          </p:spTgt>
                                        </p:tgtEl>
                                      </p:cBhvr>
                                    </p:animEffect>
                                    <p:anim calcmode="lin" valueType="num">
                                      <p:cBhvr>
                                        <p:cTn id="48" dur="10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3315">
                                            <p:txEl>
                                              <p:pRg st="4" end="4"/>
                                            </p:txEl>
                                          </p:spTgt>
                                        </p:tgtEl>
                                        <p:attrNameLst>
                                          <p:attrName>ppt_y</p:attrName>
                                        </p:attrNameLst>
                                      </p:cBhvr>
                                      <p:tavLst>
                                        <p:tav tm="0">
                                          <p:val>
                                            <p:strVal val="#ppt_y+.1"/>
                                          </p:val>
                                        </p:tav>
                                        <p:tav tm="100000">
                                          <p:val>
                                            <p:strVal val="#ppt_y"/>
                                          </p:val>
                                        </p:tav>
                                      </p:tavLst>
                                    </p:anim>
                                  </p:childTnLst>
                                </p:cTn>
                              </p:par>
                              <p:par>
                                <p:cTn id="50" presetID="31" presetClass="entr" presetSubtype="0" fill="hold" grpId="0" nodeType="withEffect">
                                  <p:stCondLst>
                                    <p:cond delay="0"/>
                                  </p:stCondLst>
                                  <p:childTnLst>
                                    <p:set>
                                      <p:cBhvr>
                                        <p:cTn id="51" dur="1" fill="hold">
                                          <p:stCondLst>
                                            <p:cond delay="0"/>
                                          </p:stCondLst>
                                        </p:cTn>
                                        <p:tgtEl>
                                          <p:spTgt spid="13327"/>
                                        </p:tgtEl>
                                        <p:attrNameLst>
                                          <p:attrName>style.visibility</p:attrName>
                                        </p:attrNameLst>
                                      </p:cBhvr>
                                      <p:to>
                                        <p:strVal val="visible"/>
                                      </p:to>
                                    </p:set>
                                    <p:anim calcmode="lin" valueType="num">
                                      <p:cBhvr>
                                        <p:cTn id="52" dur="1000" fill="hold"/>
                                        <p:tgtEl>
                                          <p:spTgt spid="13327"/>
                                        </p:tgtEl>
                                        <p:attrNameLst>
                                          <p:attrName>ppt_w</p:attrName>
                                        </p:attrNameLst>
                                      </p:cBhvr>
                                      <p:tavLst>
                                        <p:tav tm="0">
                                          <p:val>
                                            <p:fltVal val="0"/>
                                          </p:val>
                                        </p:tav>
                                        <p:tav tm="100000">
                                          <p:val>
                                            <p:strVal val="#ppt_w"/>
                                          </p:val>
                                        </p:tav>
                                      </p:tavLst>
                                    </p:anim>
                                    <p:anim calcmode="lin" valueType="num">
                                      <p:cBhvr>
                                        <p:cTn id="53" dur="1000" fill="hold"/>
                                        <p:tgtEl>
                                          <p:spTgt spid="13327"/>
                                        </p:tgtEl>
                                        <p:attrNameLst>
                                          <p:attrName>ppt_h</p:attrName>
                                        </p:attrNameLst>
                                      </p:cBhvr>
                                      <p:tavLst>
                                        <p:tav tm="0">
                                          <p:val>
                                            <p:fltVal val="0"/>
                                          </p:val>
                                        </p:tav>
                                        <p:tav tm="100000">
                                          <p:val>
                                            <p:strVal val="#ppt_h"/>
                                          </p:val>
                                        </p:tav>
                                      </p:tavLst>
                                    </p:anim>
                                    <p:anim calcmode="lin" valueType="num">
                                      <p:cBhvr>
                                        <p:cTn id="54" dur="1000" fill="hold"/>
                                        <p:tgtEl>
                                          <p:spTgt spid="13327"/>
                                        </p:tgtEl>
                                        <p:attrNameLst>
                                          <p:attrName>style.rotation</p:attrName>
                                        </p:attrNameLst>
                                      </p:cBhvr>
                                      <p:tavLst>
                                        <p:tav tm="0">
                                          <p:val>
                                            <p:fltVal val="90"/>
                                          </p:val>
                                        </p:tav>
                                        <p:tav tm="100000">
                                          <p:val>
                                            <p:fltVal val="0"/>
                                          </p:val>
                                        </p:tav>
                                      </p:tavLst>
                                    </p:anim>
                                    <p:animEffect transition="in" filter="fade">
                                      <p:cBhvr>
                                        <p:cTn id="55" dur="1000"/>
                                        <p:tgtEl>
                                          <p:spTgt spid="13327"/>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3315">
                                            <p:txEl>
                                              <p:pRg st="5" end="5"/>
                                            </p:txEl>
                                          </p:spTgt>
                                        </p:tgtEl>
                                        <p:attrNameLst>
                                          <p:attrName>style.visibility</p:attrName>
                                        </p:attrNameLst>
                                      </p:cBhvr>
                                      <p:to>
                                        <p:strVal val="visible"/>
                                      </p:to>
                                    </p:set>
                                    <p:animEffect transition="in" filter="fade">
                                      <p:cBhvr>
                                        <p:cTn id="60" dur="1000"/>
                                        <p:tgtEl>
                                          <p:spTgt spid="13315">
                                            <p:txEl>
                                              <p:pRg st="5" end="5"/>
                                            </p:txEl>
                                          </p:spTgt>
                                        </p:tgtEl>
                                      </p:cBhvr>
                                    </p:animEffect>
                                    <p:anim calcmode="lin" valueType="num">
                                      <p:cBhvr>
                                        <p:cTn id="61" dur="10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13315">
                                            <p:txEl>
                                              <p:pRg st="5" end="5"/>
                                            </p:txEl>
                                          </p:spTgt>
                                        </p:tgtEl>
                                        <p:attrNameLst>
                                          <p:attrName>ppt_y</p:attrName>
                                        </p:attrNameLst>
                                      </p:cBhvr>
                                      <p:tavLst>
                                        <p:tav tm="0">
                                          <p:val>
                                            <p:strVal val="#ppt_y+.1"/>
                                          </p:val>
                                        </p:tav>
                                        <p:tav tm="100000">
                                          <p:val>
                                            <p:strVal val="#ppt_y"/>
                                          </p:val>
                                        </p:tav>
                                      </p:tavLst>
                                    </p:anim>
                                  </p:childTnLst>
                                </p:cTn>
                              </p:par>
                              <p:par>
                                <p:cTn id="63" presetID="31" presetClass="entr" presetSubtype="0" fill="hold" grpId="0" nodeType="withEffect">
                                  <p:stCondLst>
                                    <p:cond delay="0"/>
                                  </p:stCondLst>
                                  <p:childTnLst>
                                    <p:set>
                                      <p:cBhvr>
                                        <p:cTn id="64" dur="1" fill="hold">
                                          <p:stCondLst>
                                            <p:cond delay="0"/>
                                          </p:stCondLst>
                                        </p:cTn>
                                        <p:tgtEl>
                                          <p:spTgt spid="13328"/>
                                        </p:tgtEl>
                                        <p:attrNameLst>
                                          <p:attrName>style.visibility</p:attrName>
                                        </p:attrNameLst>
                                      </p:cBhvr>
                                      <p:to>
                                        <p:strVal val="visible"/>
                                      </p:to>
                                    </p:set>
                                    <p:anim calcmode="lin" valueType="num">
                                      <p:cBhvr>
                                        <p:cTn id="65" dur="1000" fill="hold"/>
                                        <p:tgtEl>
                                          <p:spTgt spid="13328"/>
                                        </p:tgtEl>
                                        <p:attrNameLst>
                                          <p:attrName>ppt_w</p:attrName>
                                        </p:attrNameLst>
                                      </p:cBhvr>
                                      <p:tavLst>
                                        <p:tav tm="0">
                                          <p:val>
                                            <p:fltVal val="0"/>
                                          </p:val>
                                        </p:tav>
                                        <p:tav tm="100000">
                                          <p:val>
                                            <p:strVal val="#ppt_w"/>
                                          </p:val>
                                        </p:tav>
                                      </p:tavLst>
                                    </p:anim>
                                    <p:anim calcmode="lin" valueType="num">
                                      <p:cBhvr>
                                        <p:cTn id="66" dur="1000" fill="hold"/>
                                        <p:tgtEl>
                                          <p:spTgt spid="13328"/>
                                        </p:tgtEl>
                                        <p:attrNameLst>
                                          <p:attrName>ppt_h</p:attrName>
                                        </p:attrNameLst>
                                      </p:cBhvr>
                                      <p:tavLst>
                                        <p:tav tm="0">
                                          <p:val>
                                            <p:fltVal val="0"/>
                                          </p:val>
                                        </p:tav>
                                        <p:tav tm="100000">
                                          <p:val>
                                            <p:strVal val="#ppt_h"/>
                                          </p:val>
                                        </p:tav>
                                      </p:tavLst>
                                    </p:anim>
                                    <p:anim calcmode="lin" valueType="num">
                                      <p:cBhvr>
                                        <p:cTn id="67" dur="1000" fill="hold"/>
                                        <p:tgtEl>
                                          <p:spTgt spid="13328"/>
                                        </p:tgtEl>
                                        <p:attrNameLst>
                                          <p:attrName>style.rotation</p:attrName>
                                        </p:attrNameLst>
                                      </p:cBhvr>
                                      <p:tavLst>
                                        <p:tav tm="0">
                                          <p:val>
                                            <p:fltVal val="90"/>
                                          </p:val>
                                        </p:tav>
                                        <p:tav tm="100000">
                                          <p:val>
                                            <p:fltVal val="0"/>
                                          </p:val>
                                        </p:tav>
                                      </p:tavLst>
                                    </p:anim>
                                    <p:animEffect transition="in" filter="fade">
                                      <p:cBhvr>
                                        <p:cTn id="68" dur="1000"/>
                                        <p:tgtEl>
                                          <p:spTgt spid="1332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3315">
                                            <p:txEl>
                                              <p:pRg st="6" end="6"/>
                                            </p:txEl>
                                          </p:spTgt>
                                        </p:tgtEl>
                                        <p:attrNameLst>
                                          <p:attrName>style.visibility</p:attrName>
                                        </p:attrNameLst>
                                      </p:cBhvr>
                                      <p:to>
                                        <p:strVal val="visible"/>
                                      </p:to>
                                    </p:set>
                                    <p:animEffect transition="in" filter="fade">
                                      <p:cBhvr>
                                        <p:cTn id="73" dur="1000"/>
                                        <p:tgtEl>
                                          <p:spTgt spid="13315">
                                            <p:txEl>
                                              <p:pRg st="6" end="6"/>
                                            </p:txEl>
                                          </p:spTgt>
                                        </p:tgtEl>
                                      </p:cBhvr>
                                    </p:animEffect>
                                    <p:anim calcmode="lin" valueType="num">
                                      <p:cBhvr>
                                        <p:cTn id="74" dur="10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13315">
                                            <p:txEl>
                                              <p:pRg st="6" end="6"/>
                                            </p:txEl>
                                          </p:spTgt>
                                        </p:tgtEl>
                                        <p:attrNameLst>
                                          <p:attrName>ppt_y</p:attrName>
                                        </p:attrNameLst>
                                      </p:cBhvr>
                                      <p:tavLst>
                                        <p:tav tm="0">
                                          <p:val>
                                            <p:strVal val="#ppt_y+.1"/>
                                          </p:val>
                                        </p:tav>
                                        <p:tav tm="100000">
                                          <p:val>
                                            <p:strVal val="#ppt_y"/>
                                          </p:val>
                                        </p:tav>
                                      </p:tavLst>
                                    </p:anim>
                                  </p:childTnLst>
                                </p:cTn>
                              </p:par>
                              <p:par>
                                <p:cTn id="76" presetID="31" presetClass="entr" presetSubtype="0" fill="hold" grpId="0" nodeType="withEffect">
                                  <p:stCondLst>
                                    <p:cond delay="0"/>
                                  </p:stCondLst>
                                  <p:childTnLst>
                                    <p:set>
                                      <p:cBhvr>
                                        <p:cTn id="77" dur="1" fill="hold">
                                          <p:stCondLst>
                                            <p:cond delay="0"/>
                                          </p:stCondLst>
                                        </p:cTn>
                                        <p:tgtEl>
                                          <p:spTgt spid="13329"/>
                                        </p:tgtEl>
                                        <p:attrNameLst>
                                          <p:attrName>style.visibility</p:attrName>
                                        </p:attrNameLst>
                                      </p:cBhvr>
                                      <p:to>
                                        <p:strVal val="visible"/>
                                      </p:to>
                                    </p:set>
                                    <p:anim calcmode="lin" valueType="num">
                                      <p:cBhvr>
                                        <p:cTn id="78" dur="1000" fill="hold"/>
                                        <p:tgtEl>
                                          <p:spTgt spid="13329"/>
                                        </p:tgtEl>
                                        <p:attrNameLst>
                                          <p:attrName>ppt_w</p:attrName>
                                        </p:attrNameLst>
                                      </p:cBhvr>
                                      <p:tavLst>
                                        <p:tav tm="0">
                                          <p:val>
                                            <p:fltVal val="0"/>
                                          </p:val>
                                        </p:tav>
                                        <p:tav tm="100000">
                                          <p:val>
                                            <p:strVal val="#ppt_w"/>
                                          </p:val>
                                        </p:tav>
                                      </p:tavLst>
                                    </p:anim>
                                    <p:anim calcmode="lin" valueType="num">
                                      <p:cBhvr>
                                        <p:cTn id="79" dur="1000" fill="hold"/>
                                        <p:tgtEl>
                                          <p:spTgt spid="13329"/>
                                        </p:tgtEl>
                                        <p:attrNameLst>
                                          <p:attrName>ppt_h</p:attrName>
                                        </p:attrNameLst>
                                      </p:cBhvr>
                                      <p:tavLst>
                                        <p:tav tm="0">
                                          <p:val>
                                            <p:fltVal val="0"/>
                                          </p:val>
                                        </p:tav>
                                        <p:tav tm="100000">
                                          <p:val>
                                            <p:strVal val="#ppt_h"/>
                                          </p:val>
                                        </p:tav>
                                      </p:tavLst>
                                    </p:anim>
                                    <p:anim calcmode="lin" valueType="num">
                                      <p:cBhvr>
                                        <p:cTn id="80" dur="1000" fill="hold"/>
                                        <p:tgtEl>
                                          <p:spTgt spid="13329"/>
                                        </p:tgtEl>
                                        <p:attrNameLst>
                                          <p:attrName>style.rotation</p:attrName>
                                        </p:attrNameLst>
                                      </p:cBhvr>
                                      <p:tavLst>
                                        <p:tav tm="0">
                                          <p:val>
                                            <p:fltVal val="90"/>
                                          </p:val>
                                        </p:tav>
                                        <p:tav tm="100000">
                                          <p:val>
                                            <p:fltVal val="0"/>
                                          </p:val>
                                        </p:tav>
                                      </p:tavLst>
                                    </p:anim>
                                    <p:animEffect transition="in" filter="fade">
                                      <p:cBhvr>
                                        <p:cTn id="81" dur="1000"/>
                                        <p:tgtEl>
                                          <p:spTgt spid="13329"/>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3315">
                                            <p:txEl>
                                              <p:pRg st="7" end="7"/>
                                            </p:txEl>
                                          </p:spTgt>
                                        </p:tgtEl>
                                        <p:attrNameLst>
                                          <p:attrName>style.visibility</p:attrName>
                                        </p:attrNameLst>
                                      </p:cBhvr>
                                      <p:to>
                                        <p:strVal val="visible"/>
                                      </p:to>
                                    </p:set>
                                    <p:animEffect transition="in" filter="fade">
                                      <p:cBhvr>
                                        <p:cTn id="86" dur="1000"/>
                                        <p:tgtEl>
                                          <p:spTgt spid="13315">
                                            <p:txEl>
                                              <p:pRg st="7" end="7"/>
                                            </p:txEl>
                                          </p:spTgt>
                                        </p:tgtEl>
                                      </p:cBhvr>
                                    </p:animEffect>
                                    <p:anim calcmode="lin" valueType="num">
                                      <p:cBhvr>
                                        <p:cTn id="87" dur="10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p:cTn id="88" dur="1000" fill="hold"/>
                                        <p:tgtEl>
                                          <p:spTgt spid="13315">
                                            <p:txEl>
                                              <p:pRg st="7" end="7"/>
                                            </p:txEl>
                                          </p:spTgt>
                                        </p:tgtEl>
                                        <p:attrNameLst>
                                          <p:attrName>ppt_y</p:attrName>
                                        </p:attrNameLst>
                                      </p:cBhvr>
                                      <p:tavLst>
                                        <p:tav tm="0">
                                          <p:val>
                                            <p:strVal val="#ppt_y+.1"/>
                                          </p:val>
                                        </p:tav>
                                        <p:tav tm="100000">
                                          <p:val>
                                            <p:strVal val="#ppt_y"/>
                                          </p:val>
                                        </p:tav>
                                      </p:tavLst>
                                    </p:anim>
                                  </p:childTnLst>
                                </p:cTn>
                              </p:par>
                              <p:par>
                                <p:cTn id="89" presetID="31" presetClass="entr" presetSubtype="0" fill="hold" grpId="0" nodeType="withEffect">
                                  <p:stCondLst>
                                    <p:cond delay="0"/>
                                  </p:stCondLst>
                                  <p:childTnLst>
                                    <p:set>
                                      <p:cBhvr>
                                        <p:cTn id="90" dur="1" fill="hold">
                                          <p:stCondLst>
                                            <p:cond delay="0"/>
                                          </p:stCondLst>
                                        </p:cTn>
                                        <p:tgtEl>
                                          <p:spTgt spid="13330"/>
                                        </p:tgtEl>
                                        <p:attrNameLst>
                                          <p:attrName>style.visibility</p:attrName>
                                        </p:attrNameLst>
                                      </p:cBhvr>
                                      <p:to>
                                        <p:strVal val="visible"/>
                                      </p:to>
                                    </p:set>
                                    <p:anim calcmode="lin" valueType="num">
                                      <p:cBhvr>
                                        <p:cTn id="91" dur="1000" fill="hold"/>
                                        <p:tgtEl>
                                          <p:spTgt spid="13330"/>
                                        </p:tgtEl>
                                        <p:attrNameLst>
                                          <p:attrName>ppt_w</p:attrName>
                                        </p:attrNameLst>
                                      </p:cBhvr>
                                      <p:tavLst>
                                        <p:tav tm="0">
                                          <p:val>
                                            <p:fltVal val="0"/>
                                          </p:val>
                                        </p:tav>
                                        <p:tav tm="100000">
                                          <p:val>
                                            <p:strVal val="#ppt_w"/>
                                          </p:val>
                                        </p:tav>
                                      </p:tavLst>
                                    </p:anim>
                                    <p:anim calcmode="lin" valueType="num">
                                      <p:cBhvr>
                                        <p:cTn id="92" dur="1000" fill="hold"/>
                                        <p:tgtEl>
                                          <p:spTgt spid="13330"/>
                                        </p:tgtEl>
                                        <p:attrNameLst>
                                          <p:attrName>ppt_h</p:attrName>
                                        </p:attrNameLst>
                                      </p:cBhvr>
                                      <p:tavLst>
                                        <p:tav tm="0">
                                          <p:val>
                                            <p:fltVal val="0"/>
                                          </p:val>
                                        </p:tav>
                                        <p:tav tm="100000">
                                          <p:val>
                                            <p:strVal val="#ppt_h"/>
                                          </p:val>
                                        </p:tav>
                                      </p:tavLst>
                                    </p:anim>
                                    <p:anim calcmode="lin" valueType="num">
                                      <p:cBhvr>
                                        <p:cTn id="93" dur="1000" fill="hold"/>
                                        <p:tgtEl>
                                          <p:spTgt spid="13330"/>
                                        </p:tgtEl>
                                        <p:attrNameLst>
                                          <p:attrName>style.rotation</p:attrName>
                                        </p:attrNameLst>
                                      </p:cBhvr>
                                      <p:tavLst>
                                        <p:tav tm="0">
                                          <p:val>
                                            <p:fltVal val="90"/>
                                          </p:val>
                                        </p:tav>
                                        <p:tav tm="100000">
                                          <p:val>
                                            <p:fltVal val="0"/>
                                          </p:val>
                                        </p:tav>
                                      </p:tavLst>
                                    </p:anim>
                                    <p:animEffect transition="in" filter="fade">
                                      <p:cBhvr>
                                        <p:cTn id="94" dur="1000"/>
                                        <p:tgtEl>
                                          <p:spTgt spid="13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5" grpId="0"/>
      <p:bldP spid="13326" grpId="0"/>
      <p:bldP spid="13327" grpId="0"/>
      <p:bldP spid="13328" grpId="0"/>
      <p:bldP spid="13329" grpId="0"/>
      <p:bldP spid="133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533400" y="0"/>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Basal Transcription Factors (BTFs): A Few Examples</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14339" name="Rectangle 3"/>
          <p:cNvSpPr>
            <a:spLocks noChangeArrowheads="1"/>
          </p:cNvSpPr>
          <p:nvPr/>
        </p:nvSpPr>
        <p:spPr bwMode="auto">
          <a:xfrm>
            <a:off x="236538" y="3389313"/>
            <a:ext cx="88312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Expression of all protein-encoding genes relies upon the involvement of RNAPII coupled with a set of core/general proteins termed “</a:t>
            </a:r>
            <a:r>
              <a:rPr lang="en-US" altLang="en-US" sz="1600" dirty="0">
                <a:solidFill>
                  <a:srgbClr val="FF0000"/>
                </a:solidFill>
                <a:latin typeface="Calibri" pitchFamily="34" charset="0"/>
                <a:ea typeface="Cambria" pitchFamily="18" charset="0"/>
                <a:cs typeface="Times New Roman" pitchFamily="18" charset="0"/>
              </a:rPr>
              <a:t>basal transcription factors (BTFs</a:t>
            </a:r>
            <a:r>
              <a:rPr lang="en-US" altLang="en-US" sz="1600" dirty="0" smtClean="0">
                <a:solidFill>
                  <a:srgbClr val="FF0000"/>
                </a:solidFill>
                <a:latin typeface="Calibri" pitchFamily="34" charset="0"/>
                <a:ea typeface="Cambria" pitchFamily="18" charset="0"/>
                <a:cs typeface="Times New Roman" pitchFamily="18" charset="0"/>
              </a:rPr>
              <a:t>)</a:t>
            </a:r>
            <a:r>
              <a:rPr lang="en-US" altLang="en-US" sz="1600" dirty="0" smtClean="0">
                <a:latin typeface="Calibri" pitchFamily="34" charset="0"/>
                <a:ea typeface="Cambria" pitchFamily="18" charset="0"/>
                <a:cs typeface="Times New Roman" pitchFamily="18" charset="0"/>
              </a:rPr>
              <a:t>” </a:t>
            </a:r>
            <a:r>
              <a:rPr lang="en-US" altLang="en-US" sz="1600" dirty="0">
                <a:latin typeface="Calibri" pitchFamily="34" charset="0"/>
                <a:ea typeface="Cambria" pitchFamily="18" charset="0"/>
                <a:cs typeface="Times New Roman" pitchFamily="18" charset="0"/>
              </a:rPr>
              <a:t>or “</a:t>
            </a:r>
            <a:r>
              <a:rPr lang="en-US" altLang="en-US" sz="1600" dirty="0">
                <a:solidFill>
                  <a:srgbClr val="FF0000"/>
                </a:solidFill>
                <a:latin typeface="Calibri" pitchFamily="34" charset="0"/>
                <a:ea typeface="Cambria" pitchFamily="18" charset="0"/>
                <a:cs typeface="Times New Roman" pitchFamily="18" charset="0"/>
              </a:rPr>
              <a:t>general transcription factors (GTFs</a:t>
            </a:r>
            <a:r>
              <a:rPr lang="en-US" altLang="en-US" sz="1600" dirty="0" smtClean="0">
                <a:solidFill>
                  <a:srgbClr val="FF0000"/>
                </a:solidFill>
                <a:latin typeface="Calibri" pitchFamily="34" charset="0"/>
                <a:ea typeface="Cambria" pitchFamily="18" charset="0"/>
                <a:cs typeface="Times New Roman" pitchFamily="18" charset="0"/>
              </a:rPr>
              <a:t>)</a:t>
            </a:r>
            <a:r>
              <a:rPr lang="en-US" altLang="en-US" sz="1600" dirty="0" smtClean="0">
                <a:latin typeface="Calibri" pitchFamily="34" charset="0"/>
                <a:ea typeface="Cambria" pitchFamily="18" charset="0"/>
                <a:cs typeface="Times New Roman" pitchFamily="18" charset="0"/>
              </a:rPr>
              <a:t>”—</a:t>
            </a:r>
            <a:r>
              <a:rPr lang="en-US" altLang="en-US" sz="1600" dirty="0">
                <a:latin typeface="Calibri" pitchFamily="34" charset="0"/>
                <a:ea typeface="Cambria" pitchFamily="18" charset="0"/>
                <a:cs typeface="Times New Roman" pitchFamily="18" charset="0"/>
              </a:rPr>
              <a:t>such a macromolecular complex is called the basal/general “</a:t>
            </a:r>
            <a:r>
              <a:rPr lang="en-US" altLang="en-US" sz="1600" dirty="0">
                <a:solidFill>
                  <a:srgbClr val="FF0000"/>
                </a:solidFill>
                <a:latin typeface="Calibri" pitchFamily="34" charset="0"/>
                <a:ea typeface="Cambria" pitchFamily="18" charset="0"/>
                <a:cs typeface="Times New Roman" pitchFamily="18" charset="0"/>
              </a:rPr>
              <a:t>transcriptional machinery</a:t>
            </a:r>
            <a:r>
              <a:rPr lang="en-US" altLang="en-US" sz="1600" dirty="0">
                <a:latin typeface="Calibri" pitchFamily="34" charset="0"/>
                <a:ea typeface="Cambria" pitchFamily="18" charset="0"/>
                <a:cs typeface="Times New Roman" pitchFamily="18" charset="0"/>
              </a:rPr>
              <a:t>”</a:t>
            </a:r>
          </a:p>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Without the BTFs, RNAPII would not even be able to bind to the target gene promoters!</a:t>
            </a:r>
          </a:p>
          <a:p>
            <a:pPr>
              <a:spcBef>
                <a:spcPct val="0"/>
              </a:spcBef>
              <a:spcAft>
                <a:spcPts val="1200"/>
              </a:spcAft>
              <a:buFontTx/>
              <a:buChar char="-"/>
            </a:pPr>
            <a:r>
              <a:rPr lang="en-US" altLang="en-US" sz="1600" dirty="0">
                <a:solidFill>
                  <a:srgbClr val="00B050"/>
                </a:solidFill>
                <a:latin typeface="Calibri" pitchFamily="34" charset="0"/>
                <a:ea typeface="Cambria" pitchFamily="18" charset="0"/>
                <a:cs typeface="Times New Roman" pitchFamily="18" charset="0"/>
              </a:rPr>
              <a:t>BTFs (shown above and many more) are required for transcriptional initiation </a:t>
            </a:r>
            <a:r>
              <a:rPr lang="en-US" altLang="en-US" sz="1600" dirty="0">
                <a:latin typeface="Calibri" pitchFamily="34" charset="0"/>
                <a:ea typeface="Cambria" pitchFamily="18" charset="0"/>
                <a:cs typeface="Times New Roman" pitchFamily="18" charset="0"/>
              </a:rPr>
              <a:t>or a basal/low level of transcriptional activity of all mRNAs—but they alone are not sufficient to account for the expression of specific genes in large quantities in a highly temporal and spatial manner </a:t>
            </a:r>
          </a:p>
          <a:p>
            <a:pPr>
              <a:spcBef>
                <a:spcPct val="0"/>
              </a:spcBef>
              <a:spcAft>
                <a:spcPts val="1200"/>
              </a:spcAft>
              <a:buFontTx/>
              <a:buChar char="-"/>
            </a:pPr>
            <a:r>
              <a:rPr lang="en-US" altLang="en-US" sz="1600" dirty="0">
                <a:solidFill>
                  <a:srgbClr val="00B050"/>
                </a:solidFill>
                <a:latin typeface="Calibri" pitchFamily="34" charset="0"/>
                <a:ea typeface="Cambria" pitchFamily="18" charset="0"/>
                <a:cs typeface="Times New Roman" pitchFamily="18" charset="0"/>
              </a:rPr>
              <a:t>If gene expression only relied upon BTFs and RNAPII to mediate  transcription of all genes</a:t>
            </a:r>
            <a:r>
              <a:rPr lang="en-US" altLang="en-US" sz="1600" dirty="0">
                <a:latin typeface="Calibri" pitchFamily="34" charset="0"/>
                <a:ea typeface="Cambria" pitchFamily="18" charset="0"/>
                <a:cs typeface="Times New Roman" pitchFamily="18" charset="0"/>
              </a:rPr>
              <a:t>, all cells will harbor a very similar set of proteins—and life would be so boring, for all cells would be alike!</a:t>
            </a:r>
          </a:p>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On the contrary, </a:t>
            </a:r>
            <a:r>
              <a:rPr lang="en-US" altLang="en-US" sz="1600" dirty="0">
                <a:solidFill>
                  <a:srgbClr val="00B050"/>
                </a:solidFill>
                <a:latin typeface="Calibri" pitchFamily="34" charset="0"/>
                <a:ea typeface="Cambria" pitchFamily="18" charset="0"/>
                <a:cs typeface="Times New Roman" pitchFamily="18" charset="0"/>
              </a:rPr>
              <a:t>only a small fraction of genes are expressed in a given cell </a:t>
            </a:r>
            <a:r>
              <a:rPr lang="en-US" altLang="en-US" sz="1600" dirty="0" smtClean="0">
                <a:solidFill>
                  <a:srgbClr val="00B050"/>
                </a:solidFill>
                <a:latin typeface="Calibri" pitchFamily="34" charset="0"/>
                <a:ea typeface="Cambria" pitchFamily="18" charset="0"/>
                <a:cs typeface="Times New Roman" pitchFamily="18" charset="0"/>
              </a:rPr>
              <a:t>type</a:t>
            </a:r>
            <a:r>
              <a:rPr lang="en-US" altLang="en-US" sz="1600" dirty="0" smtClean="0">
                <a:latin typeface="Calibri" pitchFamily="34" charset="0"/>
                <a:ea typeface="Cambria" pitchFamily="18" charset="0"/>
                <a:cs typeface="Times New Roman" pitchFamily="18" charset="0"/>
              </a:rPr>
              <a:t>—such </a:t>
            </a:r>
            <a:r>
              <a:rPr lang="en-US" altLang="en-US" sz="1600" dirty="0">
                <a:latin typeface="Calibri" pitchFamily="34" charset="0"/>
                <a:ea typeface="Cambria" pitchFamily="18" charset="0"/>
                <a:cs typeface="Times New Roman" pitchFamily="18" charset="0"/>
              </a:rPr>
              <a:t>a phenomenon is referred to as “</a:t>
            </a:r>
            <a:r>
              <a:rPr lang="en-US" altLang="en-US" sz="1600" dirty="0">
                <a:solidFill>
                  <a:srgbClr val="FF0000"/>
                </a:solidFill>
                <a:latin typeface="Calibri" pitchFamily="34" charset="0"/>
                <a:ea typeface="Cambria" pitchFamily="18" charset="0"/>
                <a:cs typeface="Times New Roman" pitchFamily="18" charset="0"/>
              </a:rPr>
              <a:t>differential gene expression</a:t>
            </a:r>
            <a:r>
              <a:rPr lang="en-US" altLang="en-US" sz="1600" dirty="0">
                <a:latin typeface="Calibri" pitchFamily="34" charset="0"/>
                <a:ea typeface="Cambria" pitchFamily="18" charset="0"/>
                <a:cs typeface="Times New Roman" pitchFamily="18" charset="0"/>
              </a:rPr>
              <a:t>”—thanks largely to gene-specific transcription factors</a:t>
            </a:r>
          </a:p>
        </p:txBody>
      </p:sp>
      <p:graphicFrame>
        <p:nvGraphicFramePr>
          <p:cNvPr id="5" name="Table 4"/>
          <p:cNvGraphicFramePr>
            <a:graphicFrameLocks noGrp="1"/>
          </p:cNvGraphicFramePr>
          <p:nvPr>
            <p:extLst>
              <p:ext uri="{D42A27DB-BD31-4B8C-83A1-F6EECF244321}">
                <p14:modId xmlns:p14="http://schemas.microsoft.com/office/powerpoint/2010/main" val="334165347"/>
              </p:ext>
            </p:extLst>
          </p:nvPr>
        </p:nvGraphicFramePr>
        <p:xfrm>
          <a:off x="381000" y="476250"/>
          <a:ext cx="8382000" cy="2800352"/>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4343400">
                  <a:extLst>
                    <a:ext uri="{9D8B030D-6E8A-4147-A177-3AD203B41FA5}">
                      <a16:colId xmlns:a16="http://schemas.microsoft.com/office/drawing/2014/main" val="20003"/>
                    </a:ext>
                  </a:extLst>
                </a:gridCol>
              </a:tblGrid>
              <a:tr h="350044">
                <a:tc>
                  <a:txBody>
                    <a:bodyPr/>
                    <a:lstStyle/>
                    <a:p>
                      <a:pPr algn="r"/>
                      <a:r>
                        <a:rPr lang="en-US" sz="1600" dirty="0" smtClean="0">
                          <a:solidFill>
                            <a:schemeClr val="accent4"/>
                          </a:solidFill>
                          <a:latin typeface="Arial Narrow" panose="020B0606020202030204" pitchFamily="34" charset="0"/>
                        </a:rPr>
                        <a:t>Acronym</a:t>
                      </a:r>
                      <a:endParaRPr lang="en-US" sz="1600" dirty="0">
                        <a:solidFill>
                          <a:schemeClr val="accent4"/>
                        </a:solidFill>
                        <a:latin typeface="Arial Narrow" panose="020B0606020202030204" pitchFamily="34" charset="0"/>
                      </a:endParaRPr>
                    </a:p>
                  </a:txBody>
                  <a:tcPr marT="45705" marB="45705">
                    <a:noFill/>
                  </a:tcPr>
                </a:tc>
                <a:tc>
                  <a:txBody>
                    <a:bodyPr/>
                    <a:lstStyle/>
                    <a:p>
                      <a:pPr algn="r"/>
                      <a:r>
                        <a:rPr lang="en-US" sz="1600" dirty="0" smtClean="0">
                          <a:solidFill>
                            <a:schemeClr val="accent4"/>
                          </a:solidFill>
                          <a:latin typeface="Arial Narrow" panose="020B0606020202030204" pitchFamily="34" charset="0"/>
                        </a:rPr>
                        <a:t>Subunit</a:t>
                      </a:r>
                      <a:endParaRPr lang="en-US" sz="1600" dirty="0">
                        <a:solidFill>
                          <a:schemeClr val="accent4"/>
                        </a:solidFill>
                        <a:latin typeface="Arial Narrow" panose="020B0606020202030204" pitchFamily="34" charset="0"/>
                      </a:endParaRPr>
                    </a:p>
                  </a:txBody>
                  <a:tcPr marT="45705" marB="45705">
                    <a:noFill/>
                  </a:tcPr>
                </a:tc>
                <a:tc>
                  <a:txBody>
                    <a:bodyPr/>
                    <a:lstStyle/>
                    <a:p>
                      <a:pPr algn="r"/>
                      <a:r>
                        <a:rPr lang="en-US" sz="1600" dirty="0" smtClean="0">
                          <a:solidFill>
                            <a:schemeClr val="accent4"/>
                          </a:solidFill>
                          <a:latin typeface="Arial Narrow" panose="020B0606020202030204" pitchFamily="34" charset="0"/>
                        </a:rPr>
                        <a:t>Full Name</a:t>
                      </a:r>
                      <a:endParaRPr lang="en-US" sz="1600" dirty="0">
                        <a:solidFill>
                          <a:schemeClr val="accent4"/>
                        </a:solidFill>
                        <a:latin typeface="Arial Narrow" panose="020B0606020202030204" pitchFamily="34" charset="0"/>
                      </a:endParaRPr>
                    </a:p>
                  </a:txBody>
                  <a:tcPr marT="45705" marB="45705">
                    <a:noFill/>
                  </a:tcPr>
                </a:tc>
                <a:tc>
                  <a:txBody>
                    <a:bodyPr/>
                    <a:lstStyle/>
                    <a:p>
                      <a:pPr algn="l"/>
                      <a:r>
                        <a:rPr lang="en-US" sz="1600" dirty="0" smtClean="0">
                          <a:solidFill>
                            <a:schemeClr val="accent4"/>
                          </a:solidFill>
                          <a:latin typeface="Arial Narrow" panose="020B0606020202030204" pitchFamily="34" charset="0"/>
                        </a:rPr>
                        <a:t>Function</a:t>
                      </a:r>
                      <a:endParaRPr lang="en-US" sz="1600" dirty="0">
                        <a:solidFill>
                          <a:schemeClr val="accent4"/>
                        </a:solidFill>
                        <a:latin typeface="Arial Narrow" panose="020B0606020202030204" pitchFamily="34" charset="0"/>
                      </a:endParaRPr>
                    </a:p>
                  </a:txBody>
                  <a:tcPr marT="45705" marB="45705">
                    <a:noFill/>
                  </a:tcPr>
                </a:tc>
                <a:extLst>
                  <a:ext uri="{0D108BD9-81ED-4DB2-BD59-A6C34878D82A}">
                    <a16:rowId xmlns:a16="http://schemas.microsoft.com/office/drawing/2014/main" val="10000"/>
                  </a:ext>
                </a:extLst>
              </a:tr>
              <a:tr h="350044">
                <a:tc>
                  <a:txBody>
                    <a:bodyPr/>
                    <a:lstStyle/>
                    <a:p>
                      <a:pPr algn="r"/>
                      <a:r>
                        <a:rPr lang="en-US" sz="1600" dirty="0" smtClean="0">
                          <a:solidFill>
                            <a:schemeClr val="accent6"/>
                          </a:solidFill>
                          <a:latin typeface="Arial Narrow" panose="020B0606020202030204" pitchFamily="34" charset="0"/>
                        </a:rPr>
                        <a:t>TFIID</a:t>
                      </a:r>
                      <a:endParaRPr lang="en-US" sz="1600" dirty="0">
                        <a:solidFill>
                          <a:schemeClr val="accent6"/>
                        </a:solidFill>
                        <a:latin typeface="Arial Narrow" panose="020B0606020202030204" pitchFamily="34" charset="0"/>
                      </a:endParaRPr>
                    </a:p>
                  </a:txBody>
                  <a:tcPr marT="45705" marB="45705">
                    <a:noFill/>
                  </a:tcPr>
                </a:tc>
                <a:tc>
                  <a:txBody>
                    <a:bodyPr/>
                    <a:lstStyle/>
                    <a:p>
                      <a:pPr algn="r"/>
                      <a:r>
                        <a:rPr lang="en-US" sz="1600" dirty="0" smtClean="0">
                          <a:solidFill>
                            <a:schemeClr val="accent6"/>
                          </a:solidFill>
                          <a:latin typeface="Arial Narrow" panose="020B0606020202030204" pitchFamily="34" charset="0"/>
                        </a:rPr>
                        <a:t>TBP</a:t>
                      </a:r>
                      <a:endParaRPr lang="en-US" sz="1600" dirty="0">
                        <a:solidFill>
                          <a:schemeClr val="accent6"/>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solidFill>
                          <a:latin typeface="Arial Narrow" panose="020B0606020202030204" pitchFamily="34" charset="0"/>
                        </a:rPr>
                        <a:t>TATA binding protein</a:t>
                      </a:r>
                    </a:p>
                  </a:txBody>
                  <a:tcPr marT="45705" marB="45705">
                    <a:noFill/>
                  </a:tcPr>
                </a:tc>
                <a:tc>
                  <a:txBody>
                    <a:bodyPr/>
                    <a:lstStyle/>
                    <a:p>
                      <a:r>
                        <a:rPr lang="en-US" sz="1600" dirty="0" smtClean="0">
                          <a:solidFill>
                            <a:schemeClr val="accent6"/>
                          </a:solidFill>
                          <a:latin typeface="Arial Narrow" panose="020B0606020202030204" pitchFamily="34" charset="0"/>
                        </a:rPr>
                        <a:t>Binds to TATA box</a:t>
                      </a:r>
                      <a:endParaRPr lang="en-US" sz="1600" dirty="0">
                        <a:solidFill>
                          <a:schemeClr val="accent6"/>
                        </a:solidFill>
                        <a:latin typeface="Arial Narrow" panose="020B0606020202030204" pitchFamily="34" charset="0"/>
                      </a:endParaRPr>
                    </a:p>
                  </a:txBody>
                  <a:tcPr marT="45705" marB="45705">
                    <a:noFill/>
                  </a:tcPr>
                </a:tc>
                <a:extLst>
                  <a:ext uri="{0D108BD9-81ED-4DB2-BD59-A6C34878D82A}">
                    <a16:rowId xmlns:a16="http://schemas.microsoft.com/office/drawing/2014/main" val="10001"/>
                  </a:ext>
                </a:extLst>
              </a:tr>
              <a:tr h="350044">
                <a:tc>
                  <a:txBody>
                    <a:bodyPr/>
                    <a:lstStyle/>
                    <a:p>
                      <a:pPr algn="r"/>
                      <a:r>
                        <a:rPr lang="en-US" sz="1600" dirty="0" smtClean="0">
                          <a:solidFill>
                            <a:schemeClr val="accent6"/>
                          </a:solidFill>
                          <a:latin typeface="Arial Narrow" panose="020B0606020202030204" pitchFamily="34" charset="0"/>
                        </a:rPr>
                        <a:t>TFIID</a:t>
                      </a:r>
                      <a:endParaRPr lang="en-US" sz="1600" dirty="0">
                        <a:solidFill>
                          <a:schemeClr val="accent6"/>
                        </a:solidFill>
                        <a:latin typeface="Arial Narrow" panose="020B0606020202030204" pitchFamily="34" charset="0"/>
                      </a:endParaRPr>
                    </a:p>
                  </a:txBody>
                  <a:tcPr marT="45705" marB="45705">
                    <a:noFill/>
                  </a:tcPr>
                </a:tc>
                <a:tc>
                  <a:txBody>
                    <a:bodyPr/>
                    <a:lstStyle/>
                    <a:p>
                      <a:pPr algn="r"/>
                      <a:r>
                        <a:rPr lang="en-US" sz="1600" dirty="0" smtClean="0">
                          <a:solidFill>
                            <a:schemeClr val="accent6"/>
                          </a:solidFill>
                          <a:latin typeface="Arial Narrow" panose="020B0606020202030204" pitchFamily="34" charset="0"/>
                        </a:rPr>
                        <a:t>TAF1</a:t>
                      </a:r>
                      <a:endParaRPr lang="en-US" sz="1600" dirty="0">
                        <a:solidFill>
                          <a:schemeClr val="accent6"/>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solidFill>
                          <a:latin typeface="Arial Narrow" panose="020B0606020202030204" pitchFamily="34" charset="0"/>
                        </a:rPr>
                        <a:t>TBP-associated</a:t>
                      </a:r>
                      <a:r>
                        <a:rPr lang="en-US" sz="1600" baseline="0" dirty="0" smtClean="0">
                          <a:solidFill>
                            <a:schemeClr val="accent6"/>
                          </a:solidFill>
                          <a:latin typeface="Arial Narrow" panose="020B0606020202030204" pitchFamily="34" charset="0"/>
                        </a:rPr>
                        <a:t> factor 1</a:t>
                      </a:r>
                      <a:endParaRPr lang="en-US" sz="1600" dirty="0" smtClean="0">
                        <a:solidFill>
                          <a:schemeClr val="accent6"/>
                        </a:solidFill>
                        <a:latin typeface="Arial Narrow" panose="020B0606020202030204" pitchFamily="34" charset="0"/>
                      </a:endParaRPr>
                    </a:p>
                  </a:txBody>
                  <a:tcPr marT="45705" marB="45705">
                    <a:noFill/>
                  </a:tcPr>
                </a:tc>
                <a:tc>
                  <a:txBody>
                    <a:bodyPr/>
                    <a:lstStyle/>
                    <a:p>
                      <a:r>
                        <a:rPr lang="en-US" sz="1600" dirty="0" smtClean="0">
                          <a:solidFill>
                            <a:schemeClr val="accent6"/>
                          </a:solidFill>
                          <a:latin typeface="Arial Narrow" panose="020B0606020202030204" pitchFamily="34" charset="0"/>
                        </a:rPr>
                        <a:t>Facilitates binding of TBP to TATA box</a:t>
                      </a:r>
                      <a:endParaRPr lang="en-US" sz="1600" dirty="0">
                        <a:solidFill>
                          <a:schemeClr val="accent6"/>
                        </a:solidFill>
                        <a:latin typeface="Arial Narrow" panose="020B0606020202030204" pitchFamily="34" charset="0"/>
                      </a:endParaRPr>
                    </a:p>
                  </a:txBody>
                  <a:tcPr marT="45705" marB="45705">
                    <a:noFill/>
                  </a:tcPr>
                </a:tc>
                <a:extLst>
                  <a:ext uri="{0D108BD9-81ED-4DB2-BD59-A6C34878D82A}">
                    <a16:rowId xmlns:a16="http://schemas.microsoft.com/office/drawing/2014/main" val="10002"/>
                  </a:ext>
                </a:extLst>
              </a:tr>
              <a:tr h="350044">
                <a:tc>
                  <a:txBody>
                    <a:bodyPr/>
                    <a:lstStyle/>
                    <a:p>
                      <a:pPr algn="r"/>
                      <a:r>
                        <a:rPr lang="en-US" sz="1600" dirty="0" smtClean="0">
                          <a:solidFill>
                            <a:schemeClr val="accent6"/>
                          </a:solidFill>
                          <a:latin typeface="Arial Narrow" panose="020B0606020202030204" pitchFamily="34" charset="0"/>
                        </a:rPr>
                        <a:t>TFIIB</a:t>
                      </a:r>
                      <a:endParaRPr lang="en-US" sz="1600" dirty="0">
                        <a:solidFill>
                          <a:schemeClr val="accent6"/>
                        </a:solidFill>
                        <a:latin typeface="Arial Narrow" panose="020B0606020202030204" pitchFamily="34" charset="0"/>
                      </a:endParaRPr>
                    </a:p>
                  </a:txBody>
                  <a:tcPr marT="45705" marB="45705">
                    <a:noFill/>
                  </a:tcPr>
                </a:tc>
                <a:tc>
                  <a:txBody>
                    <a:bodyPr/>
                    <a:lstStyle/>
                    <a:p>
                      <a:pPr algn="r"/>
                      <a:endParaRPr lang="en-US" sz="1600" dirty="0">
                        <a:solidFill>
                          <a:schemeClr val="accent6"/>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solidFill>
                          <a:latin typeface="Arial Narrow" panose="020B0606020202030204" pitchFamily="34" charset="0"/>
                        </a:rPr>
                        <a:t>Transcription</a:t>
                      </a:r>
                      <a:r>
                        <a:rPr lang="en-US" sz="1600" baseline="0" dirty="0" smtClean="0">
                          <a:solidFill>
                            <a:schemeClr val="accent6"/>
                          </a:solidFill>
                          <a:latin typeface="Arial Narrow" panose="020B0606020202030204" pitchFamily="34" charset="0"/>
                        </a:rPr>
                        <a:t> factor IIB</a:t>
                      </a:r>
                      <a:endParaRPr lang="en-US" sz="1600" dirty="0" smtClean="0">
                        <a:solidFill>
                          <a:schemeClr val="accent6"/>
                        </a:solidFill>
                        <a:latin typeface="Arial Narrow" panose="020B0606020202030204" pitchFamily="34" charset="0"/>
                      </a:endParaRPr>
                    </a:p>
                  </a:txBody>
                  <a:tcPr marT="45705" marB="45705">
                    <a:noFill/>
                  </a:tcPr>
                </a:tc>
                <a:tc>
                  <a:txBody>
                    <a:bodyPr/>
                    <a:lstStyle/>
                    <a:p>
                      <a:r>
                        <a:rPr lang="en-US" sz="1600" dirty="0" smtClean="0">
                          <a:solidFill>
                            <a:schemeClr val="accent6"/>
                          </a:solidFill>
                          <a:latin typeface="Arial Narrow" panose="020B0606020202030204" pitchFamily="34" charset="0"/>
                        </a:rPr>
                        <a:t>Binds to BRE</a:t>
                      </a:r>
                      <a:r>
                        <a:rPr lang="en-US" sz="1600" baseline="0" dirty="0" smtClean="0">
                          <a:solidFill>
                            <a:schemeClr val="accent6"/>
                          </a:solidFill>
                          <a:latin typeface="Arial Narrow" panose="020B0606020202030204" pitchFamily="34" charset="0"/>
                        </a:rPr>
                        <a:t>; tethers TFIID to TFIIF</a:t>
                      </a:r>
                      <a:endParaRPr lang="en-US" sz="1600" dirty="0">
                        <a:solidFill>
                          <a:schemeClr val="accent6"/>
                        </a:solidFill>
                        <a:latin typeface="Arial Narrow" panose="020B0606020202030204" pitchFamily="34" charset="0"/>
                      </a:endParaRPr>
                    </a:p>
                  </a:txBody>
                  <a:tcPr marT="45705" marB="45705">
                    <a:noFill/>
                  </a:tcPr>
                </a:tc>
                <a:extLst>
                  <a:ext uri="{0D108BD9-81ED-4DB2-BD59-A6C34878D82A}">
                    <a16:rowId xmlns:a16="http://schemas.microsoft.com/office/drawing/2014/main" val="10003"/>
                  </a:ext>
                </a:extLst>
              </a:tr>
              <a:tr h="350044">
                <a:tc>
                  <a:txBody>
                    <a:bodyPr/>
                    <a:lstStyle/>
                    <a:p>
                      <a:pPr algn="r"/>
                      <a:r>
                        <a:rPr lang="en-US" sz="1600" dirty="0" smtClean="0">
                          <a:solidFill>
                            <a:srgbClr val="00B0F0"/>
                          </a:solidFill>
                          <a:latin typeface="Arial Narrow" panose="020B0606020202030204" pitchFamily="34" charset="0"/>
                        </a:rPr>
                        <a:t>TFIIA</a:t>
                      </a:r>
                      <a:endParaRPr lang="en-US" sz="1600" dirty="0">
                        <a:solidFill>
                          <a:srgbClr val="00B0F0"/>
                        </a:solidFill>
                        <a:latin typeface="Arial Narrow" panose="020B0606020202030204" pitchFamily="34" charset="0"/>
                      </a:endParaRPr>
                    </a:p>
                  </a:txBody>
                  <a:tcPr marT="45705" marB="45705">
                    <a:noFill/>
                  </a:tcPr>
                </a:tc>
                <a:tc>
                  <a:txBody>
                    <a:bodyPr/>
                    <a:lstStyle/>
                    <a:p>
                      <a:pPr algn="r"/>
                      <a:endParaRPr lang="en-US" sz="1600" dirty="0">
                        <a:solidFill>
                          <a:srgbClr val="00B0F0"/>
                        </a:solidFill>
                        <a:latin typeface="Arial Narrow" panose="020B0606020202030204" pitchFamily="34" charset="0"/>
                      </a:endParaRPr>
                    </a:p>
                  </a:txBody>
                  <a:tcPr marT="45705" marB="45705">
                    <a:noFill/>
                  </a:tcPr>
                </a:tc>
                <a:tc>
                  <a:txBody>
                    <a:bodyPr/>
                    <a:lstStyle/>
                    <a:p>
                      <a:pPr algn="r"/>
                      <a:r>
                        <a:rPr lang="en-US" sz="1600" dirty="0" smtClean="0">
                          <a:solidFill>
                            <a:srgbClr val="00B0F0"/>
                          </a:solidFill>
                          <a:latin typeface="Arial Narrow" panose="020B0606020202030204" pitchFamily="34" charset="0"/>
                        </a:rPr>
                        <a:t>Transcription</a:t>
                      </a:r>
                      <a:r>
                        <a:rPr lang="en-US" sz="1600" baseline="0" dirty="0" smtClean="0">
                          <a:solidFill>
                            <a:srgbClr val="00B0F0"/>
                          </a:solidFill>
                          <a:latin typeface="Arial Narrow" panose="020B0606020202030204" pitchFamily="34" charset="0"/>
                        </a:rPr>
                        <a:t> factor IIA</a:t>
                      </a:r>
                      <a:endParaRPr lang="en-US" sz="1600" dirty="0">
                        <a:solidFill>
                          <a:srgbClr val="00B0F0"/>
                        </a:solidFill>
                        <a:latin typeface="Arial Narrow" panose="020B0606020202030204" pitchFamily="34" charset="0"/>
                      </a:endParaRPr>
                    </a:p>
                  </a:txBody>
                  <a:tcPr marT="45705" marB="45705">
                    <a:noFill/>
                  </a:tcPr>
                </a:tc>
                <a:tc>
                  <a:txBody>
                    <a:bodyPr/>
                    <a:lstStyle/>
                    <a:p>
                      <a:r>
                        <a:rPr lang="en-US" sz="1600" dirty="0" smtClean="0">
                          <a:solidFill>
                            <a:srgbClr val="00B0F0"/>
                          </a:solidFill>
                          <a:latin typeface="Arial Narrow" panose="020B0606020202030204" pitchFamily="34" charset="0"/>
                        </a:rPr>
                        <a:t>Stabilizes the</a:t>
                      </a:r>
                      <a:r>
                        <a:rPr lang="en-US" sz="1600" baseline="0" dirty="0" smtClean="0">
                          <a:solidFill>
                            <a:srgbClr val="00B0F0"/>
                          </a:solidFill>
                          <a:latin typeface="Arial Narrow" panose="020B0606020202030204" pitchFamily="34" charset="0"/>
                        </a:rPr>
                        <a:t> binding of TFIID to TATA box</a:t>
                      </a:r>
                      <a:endParaRPr lang="en-US" sz="1600" dirty="0">
                        <a:solidFill>
                          <a:srgbClr val="00B0F0"/>
                        </a:solidFill>
                        <a:latin typeface="Arial Narrow" panose="020B0606020202030204" pitchFamily="34" charset="0"/>
                      </a:endParaRPr>
                    </a:p>
                  </a:txBody>
                  <a:tcPr marT="45705" marB="45705">
                    <a:noFill/>
                  </a:tcPr>
                </a:tc>
                <a:extLst>
                  <a:ext uri="{0D108BD9-81ED-4DB2-BD59-A6C34878D82A}">
                    <a16:rowId xmlns:a16="http://schemas.microsoft.com/office/drawing/2014/main" val="10004"/>
                  </a:ext>
                </a:extLst>
              </a:tr>
              <a:tr h="350044">
                <a:tc>
                  <a:txBody>
                    <a:bodyPr/>
                    <a:lstStyle/>
                    <a:p>
                      <a:pPr algn="r"/>
                      <a:r>
                        <a:rPr lang="en-US" sz="1600" dirty="0" smtClean="0">
                          <a:solidFill>
                            <a:srgbClr val="00B0F0"/>
                          </a:solidFill>
                          <a:latin typeface="Arial Narrow" panose="020B0606020202030204" pitchFamily="34" charset="0"/>
                        </a:rPr>
                        <a:t>TFIIE</a:t>
                      </a:r>
                      <a:endParaRPr lang="en-US" sz="1600" dirty="0">
                        <a:solidFill>
                          <a:srgbClr val="00B0F0"/>
                        </a:solidFill>
                        <a:latin typeface="Arial Narrow" panose="020B0606020202030204" pitchFamily="34" charset="0"/>
                      </a:endParaRPr>
                    </a:p>
                  </a:txBody>
                  <a:tcPr marT="45705" marB="45705">
                    <a:noFill/>
                  </a:tcPr>
                </a:tc>
                <a:tc>
                  <a:txBody>
                    <a:bodyPr/>
                    <a:lstStyle/>
                    <a:p>
                      <a:pPr algn="r"/>
                      <a:endParaRPr lang="en-US" sz="1600" dirty="0">
                        <a:solidFill>
                          <a:srgbClr val="00B0F0"/>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latin typeface="Arial Narrow" panose="020B0606020202030204" pitchFamily="34" charset="0"/>
                        </a:rPr>
                        <a:t>Transcription</a:t>
                      </a:r>
                      <a:r>
                        <a:rPr lang="en-US" sz="1600" baseline="0" dirty="0" smtClean="0">
                          <a:solidFill>
                            <a:srgbClr val="00B0F0"/>
                          </a:solidFill>
                          <a:latin typeface="Arial Narrow" panose="020B0606020202030204" pitchFamily="34" charset="0"/>
                        </a:rPr>
                        <a:t> factor IIE</a:t>
                      </a:r>
                      <a:endParaRPr lang="en-US" sz="1600" dirty="0" smtClean="0">
                        <a:solidFill>
                          <a:srgbClr val="00B0F0"/>
                        </a:solidFill>
                        <a:latin typeface="Arial Narrow" panose="020B0606020202030204" pitchFamily="34" charset="0"/>
                      </a:endParaRPr>
                    </a:p>
                  </a:txBody>
                  <a:tcPr marT="45705" marB="45705">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B0F0"/>
                          </a:solidFill>
                          <a:latin typeface="Arial Narrow" panose="020B0606020202030204" pitchFamily="34" charset="0"/>
                        </a:rPr>
                        <a:t>Tethers TFIIF to TFIIH</a:t>
                      </a:r>
                      <a:endParaRPr lang="en-US" sz="1600" dirty="0" smtClean="0">
                        <a:solidFill>
                          <a:srgbClr val="00B0F0"/>
                        </a:solidFill>
                        <a:latin typeface="Arial Narrow" panose="020B0606020202030204" pitchFamily="34" charset="0"/>
                      </a:endParaRPr>
                    </a:p>
                  </a:txBody>
                  <a:tcPr marT="45705" marB="45705">
                    <a:noFill/>
                  </a:tcPr>
                </a:tc>
                <a:extLst>
                  <a:ext uri="{0D108BD9-81ED-4DB2-BD59-A6C34878D82A}">
                    <a16:rowId xmlns:a16="http://schemas.microsoft.com/office/drawing/2014/main" val="10005"/>
                  </a:ext>
                </a:extLst>
              </a:tr>
              <a:tr h="350044">
                <a:tc>
                  <a:txBody>
                    <a:bodyPr/>
                    <a:lstStyle/>
                    <a:p>
                      <a:pPr algn="r"/>
                      <a:r>
                        <a:rPr lang="en-US" sz="1600" dirty="0" smtClean="0">
                          <a:solidFill>
                            <a:srgbClr val="00B0F0"/>
                          </a:solidFill>
                          <a:latin typeface="Arial Narrow" panose="020B0606020202030204" pitchFamily="34" charset="0"/>
                        </a:rPr>
                        <a:t>TFIIF</a:t>
                      </a:r>
                      <a:endParaRPr lang="en-US" sz="1600" dirty="0">
                        <a:solidFill>
                          <a:srgbClr val="00B0F0"/>
                        </a:solidFill>
                        <a:latin typeface="Arial Narrow" panose="020B0606020202030204" pitchFamily="34" charset="0"/>
                      </a:endParaRPr>
                    </a:p>
                  </a:txBody>
                  <a:tcPr marT="45705" marB="45705">
                    <a:noFill/>
                  </a:tcPr>
                </a:tc>
                <a:tc>
                  <a:txBody>
                    <a:bodyPr/>
                    <a:lstStyle/>
                    <a:p>
                      <a:pPr algn="r"/>
                      <a:endParaRPr lang="en-US" sz="1600" dirty="0">
                        <a:solidFill>
                          <a:srgbClr val="00B0F0"/>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latin typeface="Arial Narrow" panose="020B0606020202030204" pitchFamily="34" charset="0"/>
                        </a:rPr>
                        <a:t>Transcription</a:t>
                      </a:r>
                      <a:r>
                        <a:rPr lang="en-US" sz="1600" baseline="0" dirty="0" smtClean="0">
                          <a:solidFill>
                            <a:srgbClr val="00B0F0"/>
                          </a:solidFill>
                          <a:latin typeface="Arial Narrow" panose="020B0606020202030204" pitchFamily="34" charset="0"/>
                        </a:rPr>
                        <a:t> factor IIF</a:t>
                      </a:r>
                      <a:endParaRPr lang="en-US" sz="1600" dirty="0" smtClean="0">
                        <a:solidFill>
                          <a:srgbClr val="00B0F0"/>
                        </a:solidFill>
                        <a:latin typeface="Arial Narrow" panose="020B0606020202030204" pitchFamily="34" charset="0"/>
                      </a:endParaRPr>
                    </a:p>
                  </a:txBody>
                  <a:tcPr marT="45705" marB="45705">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B0F0"/>
                          </a:solidFill>
                          <a:latin typeface="Arial Narrow" panose="020B0606020202030204" pitchFamily="34" charset="0"/>
                        </a:rPr>
                        <a:t>Tethers TFIIB to TFIIE</a:t>
                      </a:r>
                      <a:endParaRPr lang="en-US" sz="1600" dirty="0" smtClean="0">
                        <a:solidFill>
                          <a:srgbClr val="00B0F0"/>
                        </a:solidFill>
                        <a:latin typeface="Arial Narrow" panose="020B0606020202030204" pitchFamily="34" charset="0"/>
                      </a:endParaRPr>
                    </a:p>
                  </a:txBody>
                  <a:tcPr marT="45705" marB="45705">
                    <a:noFill/>
                  </a:tcPr>
                </a:tc>
                <a:extLst>
                  <a:ext uri="{0D108BD9-81ED-4DB2-BD59-A6C34878D82A}">
                    <a16:rowId xmlns:a16="http://schemas.microsoft.com/office/drawing/2014/main" val="10006"/>
                  </a:ext>
                </a:extLst>
              </a:tr>
              <a:tr h="350044">
                <a:tc>
                  <a:txBody>
                    <a:bodyPr/>
                    <a:lstStyle/>
                    <a:p>
                      <a:pPr algn="r"/>
                      <a:r>
                        <a:rPr lang="en-US" sz="1600" dirty="0" smtClean="0">
                          <a:solidFill>
                            <a:srgbClr val="00B0F0"/>
                          </a:solidFill>
                          <a:latin typeface="Arial Narrow" panose="020B0606020202030204" pitchFamily="34" charset="0"/>
                        </a:rPr>
                        <a:t>TFIIH</a:t>
                      </a:r>
                      <a:endParaRPr lang="en-US" sz="1600" dirty="0">
                        <a:solidFill>
                          <a:srgbClr val="00B0F0"/>
                        </a:solidFill>
                        <a:latin typeface="Arial Narrow" panose="020B0606020202030204" pitchFamily="34" charset="0"/>
                      </a:endParaRPr>
                    </a:p>
                  </a:txBody>
                  <a:tcPr marT="45705" marB="45705">
                    <a:noFill/>
                  </a:tcPr>
                </a:tc>
                <a:tc>
                  <a:txBody>
                    <a:bodyPr/>
                    <a:lstStyle/>
                    <a:p>
                      <a:pPr algn="r"/>
                      <a:endParaRPr lang="en-US" sz="1600" dirty="0">
                        <a:solidFill>
                          <a:srgbClr val="00B0F0"/>
                        </a:solidFill>
                        <a:latin typeface="Arial Narrow" panose="020B0606020202030204" pitchFamily="34" charset="0"/>
                      </a:endParaRPr>
                    </a:p>
                  </a:txBody>
                  <a:tcPr marT="45705" marB="45705">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latin typeface="Arial Narrow" panose="020B0606020202030204" pitchFamily="34" charset="0"/>
                        </a:rPr>
                        <a:t>Transcription</a:t>
                      </a:r>
                      <a:r>
                        <a:rPr lang="en-US" sz="1600" baseline="0" dirty="0" smtClean="0">
                          <a:solidFill>
                            <a:srgbClr val="00B0F0"/>
                          </a:solidFill>
                          <a:latin typeface="Arial Narrow" panose="020B0606020202030204" pitchFamily="34" charset="0"/>
                        </a:rPr>
                        <a:t> factor IIH</a:t>
                      </a:r>
                      <a:endParaRPr lang="en-US" sz="1600" dirty="0" smtClean="0">
                        <a:solidFill>
                          <a:srgbClr val="00B0F0"/>
                        </a:solidFill>
                        <a:latin typeface="Arial Narrow" panose="020B0606020202030204" pitchFamily="34" charset="0"/>
                      </a:endParaRPr>
                    </a:p>
                  </a:txBody>
                  <a:tcPr marT="45705" marB="45705">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B0F0"/>
                          </a:solidFill>
                          <a:latin typeface="Arial Narrow" panose="020B0606020202030204" pitchFamily="34" charset="0"/>
                        </a:rPr>
                        <a:t>Harbors</a:t>
                      </a:r>
                      <a:r>
                        <a:rPr lang="en-US" sz="1600" baseline="0" dirty="0" smtClean="0">
                          <a:solidFill>
                            <a:srgbClr val="00B0F0"/>
                          </a:solidFill>
                          <a:latin typeface="Arial Narrow" panose="020B0606020202030204" pitchFamily="34" charset="0"/>
                        </a:rPr>
                        <a:t> helicase activity; f</a:t>
                      </a:r>
                      <a:r>
                        <a:rPr lang="en-US" sz="1600" dirty="0" smtClean="0">
                          <a:solidFill>
                            <a:srgbClr val="00B0F0"/>
                          </a:solidFill>
                          <a:latin typeface="Arial Narrow" panose="020B0606020202030204" pitchFamily="34" charset="0"/>
                        </a:rPr>
                        <a:t>acilitates</a:t>
                      </a:r>
                      <a:r>
                        <a:rPr lang="en-US" sz="1600" baseline="0" dirty="0" smtClean="0">
                          <a:solidFill>
                            <a:srgbClr val="00B0F0"/>
                          </a:solidFill>
                          <a:latin typeface="Arial Narrow" panose="020B0606020202030204" pitchFamily="34" charset="0"/>
                        </a:rPr>
                        <a:t> </a:t>
                      </a:r>
                      <a:r>
                        <a:rPr lang="en-US" sz="1600" dirty="0" smtClean="0">
                          <a:solidFill>
                            <a:srgbClr val="00B0F0"/>
                          </a:solidFill>
                          <a:latin typeface="Arial Narrow" panose="020B0606020202030204" pitchFamily="34" charset="0"/>
                        </a:rPr>
                        <a:t>unwinding of</a:t>
                      </a:r>
                      <a:r>
                        <a:rPr lang="en-US" sz="1600" baseline="0" dirty="0" smtClean="0">
                          <a:solidFill>
                            <a:srgbClr val="00B0F0"/>
                          </a:solidFill>
                          <a:latin typeface="Arial Narrow" panose="020B0606020202030204" pitchFamily="34" charset="0"/>
                        </a:rPr>
                        <a:t> DNA</a:t>
                      </a:r>
                      <a:endParaRPr lang="en-US" sz="1600" dirty="0" smtClean="0">
                        <a:solidFill>
                          <a:srgbClr val="00B0F0"/>
                        </a:solidFill>
                        <a:latin typeface="Arial Narrow" panose="020B0606020202030204" pitchFamily="34" charset="0"/>
                      </a:endParaRPr>
                    </a:p>
                  </a:txBody>
                  <a:tcPr marT="45705" marB="45705">
                    <a:no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339">
                                            <p:txEl>
                                              <p:pRg st="2" end="2"/>
                                            </p:txEl>
                                          </p:spTgt>
                                        </p:tgtEl>
                                        <p:attrNameLst>
                                          <p:attrName>style.visibility</p:attrName>
                                        </p:attrNameLst>
                                      </p:cBhvr>
                                      <p:to>
                                        <p:strVal val="visible"/>
                                      </p:to>
                                    </p:set>
                                    <p:animEffect transition="in" filter="fade">
                                      <p:cBhvr>
                                        <p:cTn id="21" dur="1000"/>
                                        <p:tgtEl>
                                          <p:spTgt spid="14339">
                                            <p:txEl>
                                              <p:pRg st="2" end="2"/>
                                            </p:txEl>
                                          </p:spTgt>
                                        </p:tgtEl>
                                      </p:cBhvr>
                                    </p:animEffect>
                                    <p:anim calcmode="lin" valueType="num">
                                      <p:cBhvr>
                                        <p:cTn id="22"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339">
                                            <p:txEl>
                                              <p:pRg st="3" end="3"/>
                                            </p:txEl>
                                          </p:spTgt>
                                        </p:tgtEl>
                                        <p:attrNameLst>
                                          <p:attrName>style.visibility</p:attrName>
                                        </p:attrNameLst>
                                      </p:cBhvr>
                                      <p:to>
                                        <p:strVal val="visible"/>
                                      </p:to>
                                    </p:set>
                                    <p:animEffect transition="in" filter="fade">
                                      <p:cBhvr>
                                        <p:cTn id="28" dur="1000"/>
                                        <p:tgtEl>
                                          <p:spTgt spid="14339">
                                            <p:txEl>
                                              <p:pRg st="3" end="3"/>
                                            </p:txEl>
                                          </p:spTgt>
                                        </p:tgtEl>
                                      </p:cBhvr>
                                    </p:animEffect>
                                    <p:anim calcmode="lin" valueType="num">
                                      <p:cBhvr>
                                        <p:cTn id="29"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Effect transition="in" filter="fade">
                                      <p:cBhvr>
                                        <p:cTn id="35" dur="1000"/>
                                        <p:tgtEl>
                                          <p:spTgt spid="14339">
                                            <p:txEl>
                                              <p:pRg st="4" end="4"/>
                                            </p:txEl>
                                          </p:spTgt>
                                        </p:tgtEl>
                                      </p:cBhvr>
                                    </p:animEffect>
                                    <p:anim calcmode="lin" valueType="num">
                                      <p:cBhvr>
                                        <p:cTn id="36"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nvSpPr>
        <p:spPr bwMode="auto">
          <a:xfrm>
            <a:off x="381000" y="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Gene-Specific Transcription Factors: A Few Examples</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15363" name="Rectangle 3"/>
          <p:cNvSpPr>
            <a:spLocks noChangeArrowheads="1"/>
          </p:cNvSpPr>
          <p:nvPr/>
        </p:nvSpPr>
        <p:spPr bwMode="auto">
          <a:xfrm>
            <a:off x="238125" y="2273300"/>
            <a:ext cx="8601075" cy="455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600" dirty="0">
                <a:solidFill>
                  <a:srgbClr val="00B050"/>
                </a:solidFill>
                <a:latin typeface="Calibri" pitchFamily="34" charset="0"/>
                <a:ea typeface="Cambria" pitchFamily="18" charset="0"/>
                <a:cs typeface="Times New Roman" pitchFamily="18" charset="0"/>
              </a:rPr>
              <a:t>Differential gene expression is essential to life </a:t>
            </a:r>
            <a:r>
              <a:rPr lang="en-US" altLang="en-US" sz="1600" dirty="0">
                <a:latin typeface="Calibri" pitchFamily="34" charset="0"/>
                <a:ea typeface="Cambria" pitchFamily="18" charset="0"/>
                <a:cs typeface="Times New Roman" pitchFamily="18" charset="0"/>
              </a:rPr>
              <a:t>not only for cellular homeostasis but more so for the development of differentiated cells and tissues—</a:t>
            </a:r>
            <a:r>
              <a:rPr lang="en-US" altLang="en-US" sz="1600" dirty="0" err="1">
                <a:latin typeface="Calibri" pitchFamily="34" charset="0"/>
                <a:ea typeface="Cambria" pitchFamily="18" charset="0"/>
                <a:cs typeface="Times New Roman" pitchFamily="18" charset="0"/>
              </a:rPr>
              <a:t>eg</a:t>
            </a:r>
            <a:r>
              <a:rPr lang="en-US" altLang="en-US" sz="1600" dirty="0">
                <a:latin typeface="Calibri" pitchFamily="34" charset="0"/>
                <a:ea typeface="Cambria" pitchFamily="18" charset="0"/>
                <a:cs typeface="Times New Roman" pitchFamily="18" charset="0"/>
              </a:rPr>
              <a:t> </a:t>
            </a:r>
            <a:r>
              <a:rPr lang="en-US" altLang="en-US" sz="1600" dirty="0">
                <a:solidFill>
                  <a:srgbClr val="00B0F0"/>
                </a:solidFill>
                <a:latin typeface="Calibri" pitchFamily="34" charset="0"/>
                <a:ea typeface="Cambria" pitchFamily="18" charset="0"/>
                <a:cs typeface="Times New Roman" pitchFamily="18" charset="0"/>
              </a:rPr>
              <a:t>pancreatic </a:t>
            </a:r>
            <a:r>
              <a:rPr lang="en-US" altLang="en-US" sz="1600" dirty="0">
                <a:solidFill>
                  <a:srgbClr val="00B0F0"/>
                </a:solidFill>
                <a:latin typeface="Calibri" pitchFamily="34" charset="0"/>
                <a:ea typeface="Cambria" pitchFamily="18" charset="0"/>
                <a:cs typeface="Times New Roman" pitchFamily="18" charset="0"/>
                <a:sym typeface="Symbol" pitchFamily="18" charset="2"/>
              </a:rPr>
              <a:t>-cells</a:t>
            </a:r>
            <a:r>
              <a:rPr lang="en-US" altLang="en-US" sz="1600" dirty="0">
                <a:solidFill>
                  <a:srgbClr val="00B0F0"/>
                </a:solidFill>
                <a:latin typeface="Calibri" pitchFamily="34" charset="0"/>
                <a:ea typeface="Cambria" pitchFamily="18" charset="0"/>
                <a:cs typeface="Times New Roman" pitchFamily="18" charset="0"/>
              </a:rPr>
              <a:t> </a:t>
            </a:r>
            <a:r>
              <a:rPr lang="en-US" altLang="en-US" sz="1600" dirty="0">
                <a:latin typeface="Calibri" pitchFamily="34" charset="0"/>
                <a:ea typeface="Cambria" pitchFamily="18" charset="0"/>
                <a:cs typeface="Times New Roman" pitchFamily="18" charset="0"/>
              </a:rPr>
              <a:t>vs </a:t>
            </a:r>
            <a:r>
              <a:rPr lang="en-US" altLang="en-US" sz="1600" dirty="0">
                <a:solidFill>
                  <a:srgbClr val="C00000"/>
                </a:solidFill>
                <a:latin typeface="Calibri" pitchFamily="34" charset="0"/>
                <a:ea typeface="Cambria" pitchFamily="18" charset="0"/>
                <a:cs typeface="Times New Roman" pitchFamily="18" charset="0"/>
              </a:rPr>
              <a:t>erythrocytes</a:t>
            </a:r>
          </a:p>
          <a:p>
            <a:pPr>
              <a:spcBef>
                <a:spcPct val="0"/>
              </a:spcBef>
              <a:spcAft>
                <a:spcPts val="1200"/>
              </a:spcAft>
              <a:buFontTx/>
              <a:buChar char="-"/>
            </a:pPr>
            <a:r>
              <a:rPr lang="en-US" altLang="en-US" sz="1600" dirty="0">
                <a:solidFill>
                  <a:schemeClr val="tx2"/>
                </a:solidFill>
                <a:latin typeface="Calibri" pitchFamily="34" charset="0"/>
                <a:ea typeface="Cambria" pitchFamily="18" charset="0"/>
                <a:cs typeface="Times New Roman" pitchFamily="18" charset="0"/>
              </a:rPr>
              <a:t>For example, pancreatic </a:t>
            </a:r>
            <a:r>
              <a:rPr lang="en-US" altLang="en-US" sz="1600" dirty="0">
                <a:solidFill>
                  <a:schemeClr val="tx2"/>
                </a:solidFill>
                <a:latin typeface="Calibri" pitchFamily="34" charset="0"/>
                <a:ea typeface="Cambria" pitchFamily="18" charset="0"/>
                <a:cs typeface="Times New Roman" pitchFamily="18" charset="0"/>
                <a:sym typeface="Symbol" pitchFamily="18" charset="2"/>
              </a:rPr>
              <a:t>-cells </a:t>
            </a:r>
            <a:r>
              <a:rPr lang="en-US" altLang="en-US" sz="1600" dirty="0">
                <a:solidFill>
                  <a:schemeClr val="tx2"/>
                </a:solidFill>
                <a:latin typeface="Calibri" pitchFamily="34" charset="0"/>
                <a:ea typeface="Cambria" pitchFamily="18" charset="0"/>
                <a:cs typeface="Times New Roman" pitchFamily="18" charset="0"/>
              </a:rPr>
              <a:t>synthesize </a:t>
            </a:r>
            <a:r>
              <a:rPr lang="en-US" altLang="en-US" sz="1600" dirty="0">
                <a:solidFill>
                  <a:srgbClr val="00B0F0"/>
                </a:solidFill>
                <a:latin typeface="Calibri" pitchFamily="34" charset="0"/>
                <a:ea typeface="Cambria" pitchFamily="18" charset="0"/>
                <a:cs typeface="Times New Roman" pitchFamily="18" charset="0"/>
              </a:rPr>
              <a:t>insulin</a:t>
            </a:r>
            <a:r>
              <a:rPr lang="en-US" altLang="en-US" sz="1600" dirty="0">
                <a:solidFill>
                  <a:schemeClr val="tx2"/>
                </a:solidFill>
                <a:latin typeface="Calibri" pitchFamily="34" charset="0"/>
                <a:ea typeface="Cambria" pitchFamily="18" charset="0"/>
                <a:cs typeface="Times New Roman" pitchFamily="18" charset="0"/>
              </a:rPr>
              <a:t> in copious amounts but no detectable </a:t>
            </a:r>
            <a:r>
              <a:rPr lang="en-US" altLang="en-US" sz="1600" dirty="0">
                <a:solidFill>
                  <a:srgbClr val="C00000"/>
                </a:solidFill>
                <a:latin typeface="Calibri" pitchFamily="34" charset="0"/>
                <a:ea typeface="Cambria" pitchFamily="18" charset="0"/>
                <a:cs typeface="Times New Roman" pitchFamily="18" charset="0"/>
              </a:rPr>
              <a:t>hemoglobin</a:t>
            </a:r>
            <a:r>
              <a:rPr lang="en-US" altLang="en-US" sz="1600" dirty="0">
                <a:solidFill>
                  <a:schemeClr val="tx2"/>
                </a:solidFill>
                <a:latin typeface="Calibri" pitchFamily="34" charset="0"/>
                <a:ea typeface="Cambria" pitchFamily="18" charset="0"/>
                <a:cs typeface="Times New Roman" pitchFamily="18" charset="0"/>
              </a:rPr>
              <a:t>, whereas the reverse scenario prevails in erythrocytes</a:t>
            </a:r>
          </a:p>
          <a:p>
            <a:pPr>
              <a:spcBef>
                <a:spcPct val="0"/>
              </a:spcBef>
              <a:spcAft>
                <a:spcPts val="1200"/>
              </a:spcAft>
              <a:buFontTx/>
              <a:buChar char="-"/>
            </a:pPr>
            <a:r>
              <a:rPr lang="en-US" altLang="en-US" sz="1600" dirty="0">
                <a:solidFill>
                  <a:srgbClr val="00B050"/>
                </a:solidFill>
                <a:latin typeface="Calibri" pitchFamily="34" charset="0"/>
                <a:ea typeface="Cambria" pitchFamily="18" charset="0"/>
                <a:cs typeface="Times New Roman" pitchFamily="18" charset="0"/>
              </a:rPr>
              <a:t>How do cells accomplish such a remarkable feat? </a:t>
            </a:r>
            <a:r>
              <a:rPr lang="en-US" altLang="en-US" sz="1600" dirty="0">
                <a:latin typeface="Calibri" pitchFamily="34" charset="0"/>
                <a:ea typeface="Cambria" pitchFamily="18" charset="0"/>
                <a:cs typeface="Times New Roman" pitchFamily="18" charset="0"/>
              </a:rPr>
              <a:t>In addition to BTFs, specific cell types also express a distinct and unique set of cell-specific or </a:t>
            </a:r>
            <a:r>
              <a:rPr lang="en-US" altLang="en-US" sz="1600" dirty="0">
                <a:solidFill>
                  <a:srgbClr val="FF0000"/>
                </a:solidFill>
                <a:latin typeface="Calibri" pitchFamily="34" charset="0"/>
                <a:ea typeface="Cambria" pitchFamily="18" charset="0"/>
                <a:cs typeface="Times New Roman" pitchFamily="18" charset="0"/>
              </a:rPr>
              <a:t>gene-specific transcription factors</a:t>
            </a:r>
          </a:p>
          <a:p>
            <a:pPr>
              <a:spcBef>
                <a:spcPct val="0"/>
              </a:spcBef>
              <a:spcAft>
                <a:spcPts val="1200"/>
              </a:spcAft>
              <a:buFontTx/>
              <a:buChar char="-"/>
            </a:pPr>
            <a:r>
              <a:rPr lang="en-US" altLang="en-US" sz="1600" dirty="0">
                <a:solidFill>
                  <a:srgbClr val="00B050"/>
                </a:solidFill>
                <a:latin typeface="Calibri" pitchFamily="34" charset="0"/>
                <a:ea typeface="Cambria" pitchFamily="18" charset="0"/>
                <a:cs typeface="Times New Roman" pitchFamily="18" charset="0"/>
              </a:rPr>
              <a:t>Such gene-specific transcription factors run into thousands </a:t>
            </a:r>
            <a:r>
              <a:rPr lang="en-US" altLang="en-US" sz="1600" dirty="0">
                <a:latin typeface="Calibri" pitchFamily="34" charset="0"/>
                <a:ea typeface="Cambria" pitchFamily="18" charset="0"/>
                <a:cs typeface="Times New Roman" pitchFamily="18" charset="0"/>
              </a:rPr>
              <a:t>and they can activate (</a:t>
            </a:r>
            <a:r>
              <a:rPr lang="en-US" altLang="en-US" sz="1600" dirty="0">
                <a:solidFill>
                  <a:srgbClr val="FF0000"/>
                </a:solidFill>
                <a:latin typeface="Calibri" pitchFamily="34" charset="0"/>
                <a:ea typeface="Cambria" pitchFamily="18" charset="0"/>
                <a:cs typeface="Times New Roman" pitchFamily="18" charset="0"/>
              </a:rPr>
              <a:t>activators</a:t>
            </a:r>
            <a:r>
              <a:rPr lang="en-US" altLang="en-US" sz="1600" dirty="0">
                <a:latin typeface="Calibri" pitchFamily="34" charset="0"/>
                <a:ea typeface="Cambria" pitchFamily="18" charset="0"/>
                <a:cs typeface="Times New Roman" pitchFamily="18" charset="0"/>
              </a:rPr>
              <a:t>) or repress (</a:t>
            </a:r>
            <a:r>
              <a:rPr lang="en-US" altLang="en-US" sz="1600" dirty="0">
                <a:solidFill>
                  <a:srgbClr val="FF0000"/>
                </a:solidFill>
                <a:latin typeface="Calibri" pitchFamily="34" charset="0"/>
                <a:ea typeface="Cambria" pitchFamily="18" charset="0"/>
                <a:cs typeface="Times New Roman" pitchFamily="18" charset="0"/>
              </a:rPr>
              <a:t>repressors</a:t>
            </a:r>
            <a:r>
              <a:rPr lang="en-US" altLang="en-US" sz="1600" dirty="0">
                <a:latin typeface="Calibri" pitchFamily="34" charset="0"/>
                <a:ea typeface="Cambria" pitchFamily="18" charset="0"/>
                <a:cs typeface="Times New Roman" pitchFamily="18" charset="0"/>
              </a:rPr>
              <a:t>) the expression of specific genes so to provide a tight regulatory control depending on the needs of the cell in sync with its micro-environment</a:t>
            </a:r>
          </a:p>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Like their basal counterparts, </a:t>
            </a:r>
            <a:r>
              <a:rPr lang="en-US" altLang="en-US" sz="1600" dirty="0">
                <a:solidFill>
                  <a:srgbClr val="00B050"/>
                </a:solidFill>
                <a:latin typeface="Calibri" pitchFamily="34" charset="0"/>
                <a:ea typeface="Cambria" pitchFamily="18" charset="0"/>
                <a:cs typeface="Times New Roman" pitchFamily="18" charset="0"/>
              </a:rPr>
              <a:t>gene-specific transcription factors also exert their action by virtue of their ability to bind to </a:t>
            </a:r>
            <a:r>
              <a:rPr lang="en-US" altLang="en-US" sz="1600" dirty="0" smtClean="0">
                <a:solidFill>
                  <a:srgbClr val="00B050"/>
                </a:solidFill>
                <a:latin typeface="Calibri" pitchFamily="34" charset="0"/>
                <a:ea typeface="Cambria" pitchFamily="18" charset="0"/>
                <a:cs typeface="Times New Roman" pitchFamily="18" charset="0"/>
              </a:rPr>
              <a:t>cis-elements </a:t>
            </a:r>
            <a:r>
              <a:rPr lang="en-US" altLang="en-US" sz="1600" dirty="0" smtClean="0">
                <a:latin typeface="Calibri" pitchFamily="34" charset="0"/>
                <a:ea typeface="Cambria" pitchFamily="18" charset="0"/>
                <a:cs typeface="Times New Roman" pitchFamily="18" charset="0"/>
              </a:rPr>
              <a:t>within </a:t>
            </a:r>
            <a:r>
              <a:rPr lang="en-US" altLang="en-US" sz="1600" dirty="0">
                <a:latin typeface="Calibri" pitchFamily="34" charset="0"/>
                <a:ea typeface="Cambria" pitchFamily="18" charset="0"/>
                <a:cs typeface="Times New Roman" pitchFamily="18" charset="0"/>
              </a:rPr>
              <a:t>the promoters of their target genes in a sequence-specific </a:t>
            </a:r>
            <a:r>
              <a:rPr lang="en-US" altLang="en-US" sz="1600" dirty="0" smtClean="0">
                <a:latin typeface="Calibri" pitchFamily="34" charset="0"/>
                <a:ea typeface="Cambria" pitchFamily="18" charset="0"/>
                <a:cs typeface="Times New Roman" pitchFamily="18" charset="0"/>
              </a:rPr>
              <a:t>manner </a:t>
            </a:r>
            <a:r>
              <a:rPr lang="en-US" altLang="en-US" sz="1600" dirty="0" smtClean="0">
                <a:solidFill>
                  <a:srgbClr val="00B050"/>
                </a:solidFill>
                <a:latin typeface="Calibri" pitchFamily="34" charset="0"/>
                <a:ea typeface="Cambria" pitchFamily="18" charset="0"/>
                <a:cs typeface="Times New Roman" pitchFamily="18" charset="0"/>
              </a:rPr>
              <a:t>and/or </a:t>
            </a:r>
            <a:r>
              <a:rPr lang="en-US" altLang="en-US" sz="1600" dirty="0">
                <a:solidFill>
                  <a:srgbClr val="00B050"/>
                </a:solidFill>
                <a:latin typeface="Calibri" pitchFamily="34" charset="0"/>
                <a:ea typeface="Cambria" pitchFamily="18" charset="0"/>
                <a:cs typeface="Times New Roman" pitchFamily="18" charset="0"/>
              </a:rPr>
              <a:t>via specific interaction with other transcription factors</a:t>
            </a:r>
          </a:p>
          <a:p>
            <a:pPr>
              <a:spcBef>
                <a:spcPct val="0"/>
              </a:spcBef>
              <a:buFontTx/>
              <a:buChar char="-"/>
            </a:pPr>
            <a:r>
              <a:rPr lang="en-US" altLang="en-US" sz="1600" dirty="0">
                <a:solidFill>
                  <a:srgbClr val="00B050"/>
                </a:solidFill>
                <a:latin typeface="Calibri" pitchFamily="34" charset="0"/>
                <a:ea typeface="Cambria" pitchFamily="18" charset="0"/>
                <a:cs typeface="Times New Roman" pitchFamily="18" charset="0"/>
              </a:rPr>
              <a:t>What are HTH, HLH, ZF and LZ DNA-binding motifs?! </a:t>
            </a:r>
            <a:r>
              <a:rPr lang="en-US" altLang="en-US" sz="1600" dirty="0">
                <a:latin typeface="Calibri" pitchFamily="34" charset="0"/>
                <a:ea typeface="Cambria" pitchFamily="18" charset="0"/>
                <a:cs typeface="Times New Roman" pitchFamily="18" charset="0"/>
              </a:rPr>
              <a:t>These are super-secondary structural motifs within the DNA-binding (DB) domains of respective transcription factors—recall </a:t>
            </a:r>
            <a:r>
              <a:rPr lang="en-US" altLang="en-US" sz="1600" dirty="0" smtClean="0">
                <a:latin typeface="Calibri" pitchFamily="34" charset="0"/>
                <a:ea typeface="Cambria" pitchFamily="18" charset="0"/>
                <a:cs typeface="Calibri" pitchFamily="34" charset="0"/>
              </a:rPr>
              <a:t>§</a:t>
            </a:r>
            <a:r>
              <a:rPr lang="en-US" altLang="en-US" sz="1600" dirty="0" smtClean="0">
                <a:latin typeface="Calibri" pitchFamily="34" charset="0"/>
                <a:ea typeface="Cambria" pitchFamily="18" charset="0"/>
                <a:cs typeface="Times New Roman" pitchFamily="18" charset="0"/>
              </a:rPr>
              <a:t>2.3 and see </a:t>
            </a:r>
            <a:r>
              <a:rPr lang="en-US" altLang="en-US" sz="1600" dirty="0" smtClean="0">
                <a:solidFill>
                  <a:schemeClr val="tx2"/>
                </a:solidFill>
                <a:latin typeface="Calibri" pitchFamily="34" charset="0"/>
                <a:ea typeface="Cambria" pitchFamily="18" charset="0"/>
                <a:cs typeface="Calibri" pitchFamily="34" charset="0"/>
              </a:rPr>
              <a:t>§</a:t>
            </a:r>
            <a:r>
              <a:rPr lang="en-US" altLang="en-US" sz="1600" dirty="0" smtClean="0">
                <a:solidFill>
                  <a:schemeClr val="tx2"/>
                </a:solidFill>
                <a:latin typeface="Calibri" pitchFamily="34" charset="0"/>
                <a:ea typeface="Cambria" pitchFamily="18" charset="0"/>
                <a:cs typeface="Times New Roman" pitchFamily="18" charset="0"/>
              </a:rPr>
              <a:t>4.6</a:t>
            </a:r>
            <a:r>
              <a:rPr lang="en-US" altLang="en-US" sz="1600" dirty="0" smtClean="0">
                <a:latin typeface="Calibri" pitchFamily="34" charset="0"/>
                <a:ea typeface="Cambria" pitchFamily="18" charset="0"/>
                <a:cs typeface="Times New Roman" pitchFamily="18" charset="0"/>
              </a:rPr>
              <a:t>—directly </a:t>
            </a:r>
            <a:r>
              <a:rPr lang="en-US" altLang="en-US" sz="1600" dirty="0">
                <a:latin typeface="Calibri" pitchFamily="34" charset="0"/>
                <a:ea typeface="Cambria" pitchFamily="18" charset="0"/>
                <a:cs typeface="Times New Roman" pitchFamily="18" charset="0"/>
              </a:rPr>
              <a:t>involved in DNA-binding and recognition</a:t>
            </a:r>
          </a:p>
        </p:txBody>
      </p:sp>
      <p:graphicFrame>
        <p:nvGraphicFramePr>
          <p:cNvPr id="5" name="Table 4"/>
          <p:cNvGraphicFramePr>
            <a:graphicFrameLocks noGrp="1"/>
          </p:cNvGraphicFramePr>
          <p:nvPr/>
        </p:nvGraphicFramePr>
        <p:xfrm>
          <a:off x="381000" y="442913"/>
          <a:ext cx="8458199" cy="1814512"/>
        </p:xfrm>
        <a:graphic>
          <a:graphicData uri="http://schemas.openxmlformats.org/drawingml/2006/table">
            <a:tbl>
              <a:tblPr firstRow="1" bandRow="1">
                <a:tableStyleId>{5940675A-B579-460E-94D1-54222C63F5DA}</a:tableStyleId>
              </a:tblPr>
              <a:tblGrid>
                <a:gridCol w="9144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819399">
                  <a:extLst>
                    <a:ext uri="{9D8B030D-6E8A-4147-A177-3AD203B41FA5}">
                      <a16:colId xmlns:a16="http://schemas.microsoft.com/office/drawing/2014/main" val="20003"/>
                    </a:ext>
                  </a:extLst>
                </a:gridCol>
              </a:tblGrid>
              <a:tr h="335410">
                <a:tc>
                  <a:txBody>
                    <a:bodyPr/>
                    <a:lstStyle/>
                    <a:p>
                      <a:pPr algn="r"/>
                      <a:r>
                        <a:rPr lang="en-US" sz="1600" dirty="0" smtClean="0">
                          <a:solidFill>
                            <a:schemeClr val="accent4"/>
                          </a:solidFill>
                          <a:latin typeface="Arial Narrow" panose="020B0606020202030204" pitchFamily="34" charset="0"/>
                        </a:rPr>
                        <a:t>Acronym</a:t>
                      </a:r>
                      <a:endParaRPr lang="en-US" sz="1600" dirty="0">
                        <a:solidFill>
                          <a:schemeClr val="accent4"/>
                        </a:solidFill>
                        <a:latin typeface="Arial Narrow" panose="020B0606020202030204" pitchFamily="34" charset="0"/>
                      </a:endParaRPr>
                    </a:p>
                  </a:txBody>
                  <a:tcPr marT="45712" marB="45712">
                    <a:noFill/>
                  </a:tcPr>
                </a:tc>
                <a:tc>
                  <a:txBody>
                    <a:bodyPr/>
                    <a:lstStyle/>
                    <a:p>
                      <a:pPr algn="r"/>
                      <a:r>
                        <a:rPr lang="en-US" sz="1600" dirty="0" smtClean="0">
                          <a:solidFill>
                            <a:schemeClr val="accent4"/>
                          </a:solidFill>
                          <a:latin typeface="Arial Narrow" panose="020B0606020202030204" pitchFamily="34" charset="0"/>
                        </a:rPr>
                        <a:t>Full Name</a:t>
                      </a:r>
                      <a:endParaRPr lang="en-US" sz="1600" dirty="0">
                        <a:solidFill>
                          <a:schemeClr val="accent4"/>
                        </a:solidFill>
                        <a:latin typeface="Arial Narrow" panose="020B0606020202030204" pitchFamily="34" charset="0"/>
                      </a:endParaRPr>
                    </a:p>
                  </a:txBody>
                  <a:tcPr marT="45712" marB="45712">
                    <a:noFill/>
                  </a:tcPr>
                </a:tc>
                <a:tc>
                  <a:txBody>
                    <a:bodyPr/>
                    <a:lstStyle/>
                    <a:p>
                      <a:pPr marL="0" indent="0" algn="r"/>
                      <a:r>
                        <a:rPr lang="en-US" sz="1600" dirty="0" smtClean="0">
                          <a:solidFill>
                            <a:schemeClr val="accent4"/>
                          </a:solidFill>
                          <a:latin typeface="Arial Narrow" panose="020B0606020202030204" pitchFamily="34" charset="0"/>
                        </a:rPr>
                        <a:t>DNA-Binding Motif</a:t>
                      </a:r>
                      <a:endParaRPr lang="en-US" sz="1600" dirty="0">
                        <a:solidFill>
                          <a:schemeClr val="accent4"/>
                        </a:solidFill>
                        <a:latin typeface="Arial Narrow" panose="020B0606020202030204" pitchFamily="34" charset="0"/>
                      </a:endParaRPr>
                    </a:p>
                  </a:txBody>
                  <a:tcPr marT="45712" marB="45712">
                    <a:noFill/>
                  </a:tcPr>
                </a:tc>
                <a:tc>
                  <a:txBody>
                    <a:bodyPr/>
                    <a:lstStyle/>
                    <a:p>
                      <a:pPr algn="l"/>
                      <a:r>
                        <a:rPr lang="en-US" sz="1600" dirty="0" smtClean="0">
                          <a:solidFill>
                            <a:schemeClr val="accent4"/>
                          </a:solidFill>
                          <a:latin typeface="Arial Narrow" panose="020B0606020202030204" pitchFamily="34" charset="0"/>
                        </a:rPr>
                        <a:t>Cis-Acting</a:t>
                      </a:r>
                      <a:r>
                        <a:rPr lang="en-US" sz="1600" baseline="0" dirty="0" smtClean="0">
                          <a:solidFill>
                            <a:schemeClr val="accent4"/>
                          </a:solidFill>
                          <a:latin typeface="Arial Narrow" panose="020B0606020202030204" pitchFamily="34" charset="0"/>
                        </a:rPr>
                        <a:t> </a:t>
                      </a:r>
                      <a:r>
                        <a:rPr lang="en-US" sz="1600" dirty="0" smtClean="0">
                          <a:solidFill>
                            <a:schemeClr val="accent4"/>
                          </a:solidFill>
                          <a:latin typeface="Arial Narrow" panose="020B0606020202030204" pitchFamily="34" charset="0"/>
                        </a:rPr>
                        <a:t>Element</a:t>
                      </a:r>
                      <a:endParaRPr lang="en-US" sz="1600" dirty="0">
                        <a:solidFill>
                          <a:schemeClr val="accent4"/>
                        </a:solidFill>
                        <a:latin typeface="Arial Narrow" panose="020B0606020202030204" pitchFamily="34" charset="0"/>
                      </a:endParaRPr>
                    </a:p>
                  </a:txBody>
                  <a:tcPr marT="45712" marB="45712">
                    <a:noFill/>
                  </a:tcPr>
                </a:tc>
                <a:extLst>
                  <a:ext uri="{0D108BD9-81ED-4DB2-BD59-A6C34878D82A}">
                    <a16:rowId xmlns:a16="http://schemas.microsoft.com/office/drawing/2014/main" val="10000"/>
                  </a:ext>
                </a:extLst>
              </a:tr>
              <a:tr h="404141">
                <a:tc>
                  <a:txBody>
                    <a:bodyPr/>
                    <a:lstStyle/>
                    <a:p>
                      <a:pPr algn="r"/>
                      <a:r>
                        <a:rPr lang="en-US" sz="1600" dirty="0" smtClean="0">
                          <a:solidFill>
                            <a:schemeClr val="accent6"/>
                          </a:solidFill>
                          <a:latin typeface="Arial Narrow" panose="020B0606020202030204" pitchFamily="34" charset="0"/>
                        </a:rPr>
                        <a:t>CAP</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err="1" smtClean="0">
                          <a:solidFill>
                            <a:schemeClr val="accent6"/>
                          </a:solidFill>
                          <a:latin typeface="Arial Narrow" panose="020B0606020202030204" pitchFamily="34" charset="0"/>
                        </a:rPr>
                        <a:t>Catabolite</a:t>
                      </a:r>
                      <a:r>
                        <a:rPr lang="en-US" sz="1600" dirty="0" smtClean="0">
                          <a:solidFill>
                            <a:schemeClr val="accent6"/>
                          </a:solidFill>
                          <a:latin typeface="Arial Narrow" panose="020B0606020202030204" pitchFamily="34" charset="0"/>
                        </a:rPr>
                        <a:t> activator protein</a:t>
                      </a:r>
                      <a:endParaRPr lang="en-US" sz="1600" dirty="0">
                        <a:solidFill>
                          <a:schemeClr val="accent6"/>
                        </a:solidFill>
                        <a:latin typeface="Arial Narrow" panose="020B0606020202030204" pitchFamily="34" charset="0"/>
                      </a:endParaRPr>
                    </a:p>
                  </a:txBody>
                  <a:tcPr marT="45712" marB="45712">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solidFill>
                          <a:latin typeface="Arial Narrow" panose="020B0606020202030204" pitchFamily="34" charset="0"/>
                        </a:rPr>
                        <a:t>Helix-turn-helix</a:t>
                      </a:r>
                      <a:r>
                        <a:rPr lang="en-US" sz="1600" baseline="0" dirty="0" smtClean="0">
                          <a:solidFill>
                            <a:schemeClr val="accent6"/>
                          </a:solidFill>
                          <a:latin typeface="Arial Narrow" panose="020B0606020202030204" pitchFamily="34" charset="0"/>
                        </a:rPr>
                        <a:t> (HTH)</a:t>
                      </a:r>
                      <a:endParaRPr lang="en-US" sz="1600" dirty="0" smtClean="0">
                        <a:solidFill>
                          <a:schemeClr val="accent6"/>
                        </a:solidFill>
                        <a:latin typeface="Arial Narrow" panose="020B0606020202030204" pitchFamily="34" charset="0"/>
                      </a:endParaRPr>
                    </a:p>
                  </a:txBody>
                  <a:tcPr marT="45712" marB="45712">
                    <a:noFill/>
                  </a:tcPr>
                </a:tc>
                <a:tc>
                  <a:txBody>
                    <a:bodyPr/>
                    <a:lstStyle/>
                    <a:p>
                      <a:pPr algn="l"/>
                      <a:r>
                        <a:rPr lang="en-US" sz="1600" dirty="0" smtClean="0">
                          <a:solidFill>
                            <a:schemeClr val="accent6"/>
                          </a:solidFill>
                          <a:latin typeface="Arial Narrow" panose="020B0606020202030204" pitchFamily="34" charset="0"/>
                        </a:rPr>
                        <a:t>AATGTGATCTAGATCACATTT</a:t>
                      </a:r>
                    </a:p>
                  </a:txBody>
                  <a:tcPr marT="45712" marB="45712">
                    <a:noFill/>
                  </a:tcPr>
                </a:tc>
                <a:extLst>
                  <a:ext uri="{0D108BD9-81ED-4DB2-BD59-A6C34878D82A}">
                    <a16:rowId xmlns:a16="http://schemas.microsoft.com/office/drawing/2014/main" val="10001"/>
                  </a:ext>
                </a:extLst>
              </a:tr>
              <a:tr h="404141">
                <a:tc>
                  <a:txBody>
                    <a:bodyPr/>
                    <a:lstStyle/>
                    <a:p>
                      <a:pPr algn="r"/>
                      <a:r>
                        <a:rPr lang="en-US" sz="1600" dirty="0" smtClean="0">
                          <a:solidFill>
                            <a:schemeClr val="accent6"/>
                          </a:solidFill>
                          <a:latin typeface="Arial Narrow" panose="020B0606020202030204" pitchFamily="34" charset="0"/>
                        </a:rPr>
                        <a:t>HIF1</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smtClean="0">
                          <a:solidFill>
                            <a:schemeClr val="accent6"/>
                          </a:solidFill>
                          <a:latin typeface="Arial Narrow" panose="020B0606020202030204" pitchFamily="34" charset="0"/>
                        </a:rPr>
                        <a:t>Hypoxia-inducible factor 1</a:t>
                      </a:r>
                      <a:endParaRPr lang="en-US" sz="1600" dirty="0">
                        <a:solidFill>
                          <a:schemeClr val="accent6"/>
                        </a:solidFill>
                        <a:latin typeface="Arial Narrow" panose="020B0606020202030204" pitchFamily="34" charset="0"/>
                      </a:endParaRPr>
                    </a:p>
                  </a:txBody>
                  <a:tcPr marT="45712" marB="45712">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accent6"/>
                          </a:solidFill>
                          <a:latin typeface="Arial Narrow" panose="020B0606020202030204" pitchFamily="34" charset="0"/>
                        </a:rPr>
                        <a:t>Helix-loop-helix (HLH)</a:t>
                      </a:r>
                    </a:p>
                  </a:txBody>
                  <a:tcPr marT="45712" marB="45712">
                    <a:noFill/>
                  </a:tcPr>
                </a:tc>
                <a:tc>
                  <a:txBody>
                    <a:bodyPr/>
                    <a:lstStyle/>
                    <a:p>
                      <a:pPr algn="l"/>
                      <a:r>
                        <a:rPr lang="en-US" sz="1600" dirty="0" smtClean="0">
                          <a:solidFill>
                            <a:schemeClr val="accent6"/>
                          </a:solidFill>
                          <a:latin typeface="Arial Narrow" panose="020B0606020202030204" pitchFamily="34" charset="0"/>
                        </a:rPr>
                        <a:t>(A/G)CGTG</a:t>
                      </a:r>
                      <a:endParaRPr lang="en-US" sz="1600" dirty="0">
                        <a:solidFill>
                          <a:schemeClr val="accent6"/>
                        </a:solidFill>
                        <a:latin typeface="Arial Narrow" panose="020B0606020202030204" pitchFamily="34" charset="0"/>
                      </a:endParaRPr>
                    </a:p>
                  </a:txBody>
                  <a:tcPr marT="45712" marB="45712">
                    <a:noFill/>
                  </a:tcPr>
                </a:tc>
                <a:extLst>
                  <a:ext uri="{0D108BD9-81ED-4DB2-BD59-A6C34878D82A}">
                    <a16:rowId xmlns:a16="http://schemas.microsoft.com/office/drawing/2014/main" val="10002"/>
                  </a:ext>
                </a:extLst>
              </a:tr>
              <a:tr h="335410">
                <a:tc>
                  <a:txBody>
                    <a:bodyPr/>
                    <a:lstStyle/>
                    <a:p>
                      <a:pPr algn="r"/>
                      <a:r>
                        <a:rPr lang="en-US" sz="1600" dirty="0" smtClean="0">
                          <a:solidFill>
                            <a:schemeClr val="accent6"/>
                          </a:solidFill>
                          <a:latin typeface="Arial Narrow" panose="020B0606020202030204" pitchFamily="34" charset="0"/>
                        </a:rPr>
                        <a:t>ER</a:t>
                      </a:r>
                      <a:r>
                        <a:rPr lang="en-US" sz="1600" dirty="0" smtClean="0">
                          <a:solidFill>
                            <a:schemeClr val="accent6"/>
                          </a:solidFill>
                          <a:latin typeface="Arial Narrow" panose="020B0606020202030204" pitchFamily="34" charset="0"/>
                          <a:sym typeface="Symbol"/>
                        </a:rPr>
                        <a:t></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smtClean="0">
                          <a:solidFill>
                            <a:schemeClr val="accent6"/>
                          </a:solidFill>
                          <a:latin typeface="Arial Narrow" panose="020B0606020202030204" pitchFamily="34" charset="0"/>
                        </a:rPr>
                        <a:t>Estrogen receptor </a:t>
                      </a:r>
                      <a:r>
                        <a:rPr lang="en-US" sz="1600" dirty="0" smtClean="0">
                          <a:solidFill>
                            <a:schemeClr val="accent6"/>
                          </a:solidFill>
                          <a:latin typeface="Arial Narrow" panose="020B0606020202030204" pitchFamily="34" charset="0"/>
                          <a:sym typeface="Symbol"/>
                        </a:rPr>
                        <a:t></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smtClean="0">
                          <a:solidFill>
                            <a:schemeClr val="accent6"/>
                          </a:solidFill>
                          <a:latin typeface="Arial Narrow" panose="020B0606020202030204" pitchFamily="34" charset="0"/>
                        </a:rPr>
                        <a:t>Zinc finger (ZF)</a:t>
                      </a:r>
                      <a:endParaRPr lang="en-US" sz="1600" dirty="0">
                        <a:solidFill>
                          <a:schemeClr val="accent6"/>
                        </a:solidFill>
                        <a:latin typeface="Arial Narrow" panose="020B0606020202030204" pitchFamily="34" charset="0"/>
                      </a:endParaRPr>
                    </a:p>
                  </a:txBody>
                  <a:tcPr marT="45712" marB="45712">
                    <a:noFill/>
                  </a:tcPr>
                </a:tc>
                <a:tc>
                  <a:txBody>
                    <a:bodyPr/>
                    <a:lstStyle/>
                    <a:p>
                      <a:pPr algn="l"/>
                      <a:r>
                        <a:rPr lang="en-US" sz="1600" dirty="0" smtClean="0">
                          <a:solidFill>
                            <a:schemeClr val="accent6"/>
                          </a:solidFill>
                          <a:latin typeface="Arial Narrow" panose="020B0606020202030204" pitchFamily="34" charset="0"/>
                        </a:rPr>
                        <a:t>AGGTCANNNTGACCT</a:t>
                      </a:r>
                      <a:endParaRPr lang="en-US" sz="1600" dirty="0">
                        <a:solidFill>
                          <a:schemeClr val="accent6"/>
                        </a:solidFill>
                        <a:latin typeface="Arial Narrow" panose="020B0606020202030204" pitchFamily="34" charset="0"/>
                      </a:endParaRPr>
                    </a:p>
                  </a:txBody>
                  <a:tcPr marT="45712" marB="45712">
                    <a:noFill/>
                  </a:tcPr>
                </a:tc>
                <a:extLst>
                  <a:ext uri="{0D108BD9-81ED-4DB2-BD59-A6C34878D82A}">
                    <a16:rowId xmlns:a16="http://schemas.microsoft.com/office/drawing/2014/main" val="10003"/>
                  </a:ext>
                </a:extLst>
              </a:tr>
              <a:tr h="335410">
                <a:tc>
                  <a:txBody>
                    <a:bodyPr/>
                    <a:lstStyle/>
                    <a:p>
                      <a:pPr algn="r"/>
                      <a:r>
                        <a:rPr lang="en-US" sz="1600" dirty="0" smtClean="0">
                          <a:solidFill>
                            <a:schemeClr val="accent6"/>
                          </a:solidFill>
                          <a:latin typeface="Arial Narrow" panose="020B0606020202030204" pitchFamily="34" charset="0"/>
                        </a:rPr>
                        <a:t>Jun</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smtClean="0">
                          <a:solidFill>
                            <a:schemeClr val="accent6"/>
                          </a:solidFill>
                          <a:latin typeface="Arial Narrow" panose="020B0606020202030204" pitchFamily="34" charset="0"/>
                        </a:rPr>
                        <a:t>Jun </a:t>
                      </a:r>
                      <a:r>
                        <a:rPr lang="en-US" sz="1600" dirty="0" err="1" smtClean="0">
                          <a:solidFill>
                            <a:schemeClr val="accent6"/>
                          </a:solidFill>
                          <a:latin typeface="Arial Narrow" panose="020B0606020202030204" pitchFamily="34" charset="0"/>
                        </a:rPr>
                        <a:t>oncoprotein</a:t>
                      </a:r>
                      <a:endParaRPr lang="en-US" sz="1600" dirty="0">
                        <a:solidFill>
                          <a:schemeClr val="accent6"/>
                        </a:solidFill>
                        <a:latin typeface="Arial Narrow" panose="020B0606020202030204" pitchFamily="34" charset="0"/>
                      </a:endParaRPr>
                    </a:p>
                  </a:txBody>
                  <a:tcPr marT="45712" marB="45712">
                    <a:noFill/>
                  </a:tcPr>
                </a:tc>
                <a:tc>
                  <a:txBody>
                    <a:bodyPr/>
                    <a:lstStyle/>
                    <a:p>
                      <a:pPr algn="r"/>
                      <a:r>
                        <a:rPr lang="en-US" sz="1600" dirty="0" smtClean="0">
                          <a:solidFill>
                            <a:schemeClr val="accent6"/>
                          </a:solidFill>
                          <a:latin typeface="Arial Narrow" panose="020B0606020202030204" pitchFamily="34" charset="0"/>
                        </a:rPr>
                        <a:t>Leucine</a:t>
                      </a:r>
                      <a:r>
                        <a:rPr lang="en-US" sz="1600" baseline="0" dirty="0" smtClean="0">
                          <a:solidFill>
                            <a:schemeClr val="accent6"/>
                          </a:solidFill>
                          <a:latin typeface="Arial Narrow" panose="020B0606020202030204" pitchFamily="34" charset="0"/>
                        </a:rPr>
                        <a:t> zipper (LZ)</a:t>
                      </a:r>
                      <a:endParaRPr lang="en-US" sz="1600" dirty="0">
                        <a:solidFill>
                          <a:schemeClr val="accent6"/>
                        </a:solidFill>
                        <a:latin typeface="Arial Narrow" panose="020B0606020202030204" pitchFamily="34" charset="0"/>
                      </a:endParaRPr>
                    </a:p>
                  </a:txBody>
                  <a:tcPr marT="45712" marB="45712">
                    <a:noFill/>
                  </a:tcPr>
                </a:tc>
                <a:tc>
                  <a:txBody>
                    <a:bodyPr/>
                    <a:lstStyle/>
                    <a:p>
                      <a:pPr algn="l"/>
                      <a:r>
                        <a:rPr lang="en-US" sz="1600" dirty="0" smtClean="0">
                          <a:solidFill>
                            <a:schemeClr val="accent6"/>
                          </a:solidFill>
                          <a:latin typeface="Arial Narrow" panose="020B0606020202030204" pitchFamily="34" charset="0"/>
                        </a:rPr>
                        <a:t>TGAC(G)TCA</a:t>
                      </a:r>
                      <a:endParaRPr lang="en-US" sz="1600" dirty="0">
                        <a:solidFill>
                          <a:schemeClr val="accent6"/>
                        </a:solidFill>
                        <a:latin typeface="Arial Narrow" panose="020B0606020202030204" pitchFamily="34" charset="0"/>
                      </a:endParaRPr>
                    </a:p>
                  </a:txBody>
                  <a:tcPr marT="45712" marB="45712">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1000"/>
                                        <p:tgtEl>
                                          <p:spTgt spid="15363">
                                            <p:txEl>
                                              <p:pRg st="2" end="2"/>
                                            </p:txEl>
                                          </p:spTgt>
                                        </p:tgtEl>
                                      </p:cBhvr>
                                    </p:animEffect>
                                    <p:anim calcmode="lin" valueType="num">
                                      <p:cBhvr>
                                        <p:cTn id="22"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1000"/>
                                        <p:tgtEl>
                                          <p:spTgt spid="15363">
                                            <p:txEl>
                                              <p:pRg st="3" end="3"/>
                                            </p:txEl>
                                          </p:spTgt>
                                        </p:tgtEl>
                                      </p:cBhvr>
                                    </p:animEffect>
                                    <p:anim calcmode="lin" valueType="num">
                                      <p:cBhvr>
                                        <p:cTn id="29"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5363">
                                            <p:txEl>
                                              <p:pRg st="3" end="3"/>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363">
                                            <p:txEl>
                                              <p:pRg st="4" end="4"/>
                                            </p:txEl>
                                          </p:spTgt>
                                        </p:tgtEl>
                                        <p:attrNameLst>
                                          <p:attrName>style.visibility</p:attrName>
                                        </p:attrNameLst>
                                      </p:cBhvr>
                                      <p:to>
                                        <p:strVal val="visible"/>
                                      </p:to>
                                    </p:set>
                                    <p:animEffect transition="in" filter="fade">
                                      <p:cBhvr>
                                        <p:cTn id="40" dur="1000"/>
                                        <p:tgtEl>
                                          <p:spTgt spid="15363">
                                            <p:txEl>
                                              <p:pRg st="4" end="4"/>
                                            </p:txEl>
                                          </p:spTgt>
                                        </p:tgtEl>
                                      </p:cBhvr>
                                    </p:animEffect>
                                    <p:anim calcmode="lin" valueType="num">
                                      <p:cBhvr>
                                        <p:cTn id="41"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5363">
                                            <p:txEl>
                                              <p:pRg st="5" end="5"/>
                                            </p:txEl>
                                          </p:spTgt>
                                        </p:tgtEl>
                                        <p:attrNameLst>
                                          <p:attrName>style.visibility</p:attrName>
                                        </p:attrNameLst>
                                      </p:cBhvr>
                                      <p:to>
                                        <p:strVal val="visible"/>
                                      </p:to>
                                    </p:set>
                                    <p:animEffect transition="in" filter="fade">
                                      <p:cBhvr>
                                        <p:cTn id="47" dur="1000"/>
                                        <p:tgtEl>
                                          <p:spTgt spid="15363">
                                            <p:txEl>
                                              <p:pRg st="5" end="5"/>
                                            </p:txEl>
                                          </p:spTgt>
                                        </p:tgtEl>
                                      </p:cBhvr>
                                    </p:animEffect>
                                    <p:anim calcmode="lin" valueType="num">
                                      <p:cBhvr>
                                        <p:cTn id="48"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53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oet4_fig_26_17"/>
          <p:cNvPicPr>
            <a:picLocks noChangeAspect="1" noChangeArrowheads="1"/>
          </p:cNvPicPr>
          <p:nvPr/>
        </p:nvPicPr>
        <p:blipFill>
          <a:blip r:embed="rId2">
            <a:extLst>
              <a:ext uri="{28A0092B-C50C-407E-A947-70E740481C1C}">
                <a14:useLocalDpi xmlns:a14="http://schemas.microsoft.com/office/drawing/2010/main" val="0"/>
              </a:ext>
            </a:extLst>
          </a:blip>
          <a:srcRect b="5202"/>
          <a:stretch>
            <a:fillRect/>
          </a:stretch>
        </p:blipFill>
        <p:spPr bwMode="auto">
          <a:xfrm>
            <a:off x="4038600" y="457200"/>
            <a:ext cx="51054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p:cNvSpPr>
            <a:spLocks noGrp="1" noChangeArrowheads="1"/>
          </p:cNvSpPr>
          <p:nvPr/>
        </p:nvSpPr>
        <p:spPr bwMode="auto">
          <a:xfrm>
            <a:off x="457200" y="0"/>
            <a:ext cx="838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Preinitiation </a:t>
            </a:r>
            <a:r>
              <a:rPr lang="en-US" altLang="en-US" sz="2400" b="1" dirty="0">
                <a:solidFill>
                  <a:srgbClr val="FF6D09"/>
                </a:solidFill>
                <a:latin typeface="Arial" pitchFamily="34" charset="0"/>
              </a:rPr>
              <a:t>Complex—Overview </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16388" name="Rectangle 4"/>
          <p:cNvSpPr>
            <a:spLocks noChangeArrowheads="1"/>
          </p:cNvSpPr>
          <p:nvPr/>
        </p:nvSpPr>
        <p:spPr bwMode="auto">
          <a:xfrm>
            <a:off x="76200" y="610136"/>
            <a:ext cx="42672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0"/>
              </a:spcAft>
              <a:buFontTx/>
              <a:buChar char="-"/>
            </a:pPr>
            <a:r>
              <a:rPr lang="en-US" altLang="en-US" sz="1600" dirty="0">
                <a:latin typeface="Calibri" pitchFamily="34" charset="0"/>
                <a:ea typeface="Cambria" pitchFamily="18" charset="0"/>
                <a:cs typeface="Times New Roman" pitchFamily="18" charset="0"/>
              </a:rPr>
              <a:t>The initial assembly of </a:t>
            </a:r>
            <a:r>
              <a:rPr lang="en-US" altLang="en-US" sz="1600" dirty="0" smtClean="0">
                <a:latin typeface="Calibri" pitchFamily="34" charset="0"/>
                <a:ea typeface="Cambria" pitchFamily="18" charset="0"/>
                <a:cs typeface="Times New Roman" pitchFamily="18" charset="0"/>
              </a:rPr>
              <a:t>BTFs </a:t>
            </a:r>
            <a:r>
              <a:rPr lang="en-US" altLang="en-US" sz="1600" dirty="0">
                <a:latin typeface="Calibri" pitchFamily="34" charset="0"/>
                <a:ea typeface="Cambria" pitchFamily="18" charset="0"/>
                <a:cs typeface="Times New Roman" pitchFamily="18" charset="0"/>
              </a:rPr>
              <a:t>along with RNAPII at a gene promoter is referred to as the </a:t>
            </a:r>
            <a:r>
              <a:rPr lang="en-US" altLang="en-US" sz="1600" dirty="0" smtClean="0">
                <a:latin typeface="Calibri" pitchFamily="34" charset="0"/>
                <a:ea typeface="Cambria" pitchFamily="18" charset="0"/>
                <a:cs typeface="Times New Roman" pitchFamily="18" charset="0"/>
              </a:rPr>
              <a:t>“</a:t>
            </a:r>
            <a:r>
              <a:rPr lang="en-US" altLang="en-US" sz="1600" dirty="0" smtClean="0">
                <a:solidFill>
                  <a:srgbClr val="FF0000"/>
                </a:solidFill>
                <a:latin typeface="Calibri" pitchFamily="34" charset="0"/>
                <a:ea typeface="Cambria" pitchFamily="18" charset="0"/>
                <a:cs typeface="Times New Roman" pitchFamily="18" charset="0"/>
              </a:rPr>
              <a:t>preinitiation complex (PIC)</a:t>
            </a:r>
            <a:r>
              <a:rPr lang="en-US" altLang="en-US" sz="1600" dirty="0" smtClean="0">
                <a:latin typeface="Calibri" pitchFamily="34" charset="0"/>
                <a:ea typeface="Cambria" pitchFamily="18" charset="0"/>
                <a:cs typeface="Times New Roman" pitchFamily="18" charset="0"/>
              </a:rPr>
              <a:t>”</a:t>
            </a:r>
          </a:p>
          <a:p>
            <a:pPr>
              <a:spcBef>
                <a:spcPct val="0"/>
              </a:spcBef>
              <a:spcAft>
                <a:spcPts val="0"/>
              </a:spcAft>
              <a:buFontTx/>
              <a:buChar char="-"/>
            </a:pP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r>
              <a:rPr lang="en-US" altLang="en-US" sz="1600" dirty="0" smtClean="0">
                <a:latin typeface="Calibri" pitchFamily="34" charset="0"/>
                <a:ea typeface="Cambria" pitchFamily="18" charset="0"/>
                <a:cs typeface="Times New Roman" pitchFamily="18" charset="0"/>
              </a:rPr>
              <a:t>Within </a:t>
            </a:r>
            <a:r>
              <a:rPr lang="en-US" altLang="en-US" sz="1600" dirty="0">
                <a:latin typeface="Calibri" pitchFamily="34" charset="0"/>
                <a:ea typeface="Cambria" pitchFamily="18" charset="0"/>
                <a:cs typeface="Times New Roman" pitchFamily="18" charset="0"/>
              </a:rPr>
              <a:t>the PIC, </a:t>
            </a:r>
            <a:r>
              <a:rPr lang="en-US" altLang="en-US" sz="1600" dirty="0" smtClean="0">
                <a:solidFill>
                  <a:srgbClr val="00B050"/>
                </a:solidFill>
                <a:latin typeface="Calibri" pitchFamily="34" charset="0"/>
                <a:ea typeface="Cambria" pitchFamily="18" charset="0"/>
                <a:cs typeface="Times New Roman" pitchFamily="18" charset="0"/>
              </a:rPr>
              <a:t>TBP (a </a:t>
            </a:r>
            <a:r>
              <a:rPr lang="en-US" altLang="en-US" sz="1600" dirty="0">
                <a:solidFill>
                  <a:srgbClr val="00B050"/>
                </a:solidFill>
                <a:latin typeface="Calibri" pitchFamily="34" charset="0"/>
                <a:ea typeface="Cambria" pitchFamily="18" charset="0"/>
                <a:cs typeface="Times New Roman" pitchFamily="18" charset="0"/>
              </a:rPr>
              <a:t>component of </a:t>
            </a:r>
            <a:r>
              <a:rPr lang="en-US" altLang="en-US" sz="1600" dirty="0" smtClean="0">
                <a:solidFill>
                  <a:srgbClr val="00B050"/>
                </a:solidFill>
                <a:latin typeface="Calibri" pitchFamily="34" charset="0"/>
                <a:ea typeface="Cambria" pitchFamily="18" charset="0"/>
                <a:cs typeface="Times New Roman" pitchFamily="18" charset="0"/>
              </a:rPr>
              <a:t>TFIID) reigns </a:t>
            </a:r>
            <a:r>
              <a:rPr lang="en-US" altLang="en-US" sz="1600" dirty="0">
                <a:solidFill>
                  <a:srgbClr val="00B050"/>
                </a:solidFill>
                <a:latin typeface="Calibri" pitchFamily="34" charset="0"/>
                <a:ea typeface="Cambria" pitchFamily="18" charset="0"/>
                <a:cs typeface="Times New Roman" pitchFamily="18" charset="0"/>
              </a:rPr>
              <a:t>supreme in its ability to lead/escort the “pack” of other BTFs to gene </a:t>
            </a:r>
            <a:r>
              <a:rPr lang="en-US" altLang="en-US" sz="1600" dirty="0" smtClean="0">
                <a:solidFill>
                  <a:srgbClr val="00B050"/>
                </a:solidFill>
                <a:latin typeface="Calibri" pitchFamily="34" charset="0"/>
                <a:ea typeface="Cambria" pitchFamily="18" charset="0"/>
                <a:cs typeface="Times New Roman" pitchFamily="18" charset="0"/>
              </a:rPr>
              <a:t>promoters</a:t>
            </a:r>
            <a:r>
              <a:rPr lang="en-US" altLang="en-US" sz="1600" dirty="0" smtClean="0">
                <a:latin typeface="Calibri" pitchFamily="34" charset="0"/>
                <a:ea typeface="Cambria" pitchFamily="18" charset="0"/>
                <a:cs typeface="Times New Roman" pitchFamily="18" charset="0"/>
              </a:rPr>
              <a:t>—how </a:t>
            </a:r>
            <a:r>
              <a:rPr lang="en-US" altLang="en-US" sz="1600" dirty="0">
                <a:latin typeface="Calibri" pitchFamily="34" charset="0"/>
                <a:ea typeface="Cambria" pitchFamily="18" charset="0"/>
                <a:cs typeface="Times New Roman" pitchFamily="18" charset="0"/>
              </a:rPr>
              <a:t>does it do </a:t>
            </a:r>
            <a:r>
              <a:rPr lang="en-US" altLang="en-US" sz="1600" dirty="0" smtClean="0">
                <a:latin typeface="Calibri" pitchFamily="34" charset="0"/>
                <a:ea typeface="Cambria" pitchFamily="18" charset="0"/>
                <a:cs typeface="Times New Roman" pitchFamily="18" charset="0"/>
              </a:rPr>
              <a:t>that?</a:t>
            </a:r>
          </a:p>
          <a:p>
            <a:pPr>
              <a:spcBef>
                <a:spcPct val="0"/>
              </a:spcBef>
              <a:spcAft>
                <a:spcPts val="0"/>
              </a:spcAft>
              <a:buFontTx/>
              <a:buChar char="-"/>
            </a:pP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r>
              <a:rPr lang="en-US" altLang="en-US" sz="1600" dirty="0" smtClean="0">
                <a:latin typeface="Calibri" pitchFamily="34" charset="0"/>
                <a:ea typeface="Cambria" pitchFamily="18" charset="0"/>
                <a:cs typeface="Times New Roman" pitchFamily="18" charset="0"/>
              </a:rPr>
              <a:t>Binding </a:t>
            </a:r>
            <a:r>
              <a:rPr lang="en-US" altLang="en-US" sz="1600" dirty="0">
                <a:latin typeface="Calibri" pitchFamily="34" charset="0"/>
                <a:ea typeface="Cambria" pitchFamily="18" charset="0"/>
                <a:cs typeface="Times New Roman" pitchFamily="18" charset="0"/>
              </a:rPr>
              <a:t>of TBP to TATA box just upstream of </a:t>
            </a:r>
            <a:r>
              <a:rPr lang="en-US" altLang="en-US" sz="1600" dirty="0" smtClean="0">
                <a:latin typeface="Calibri" pitchFamily="34" charset="0"/>
                <a:ea typeface="Cambria" pitchFamily="18" charset="0"/>
                <a:cs typeface="Times New Roman" pitchFamily="18" charset="0"/>
              </a:rPr>
              <a:t>TSS </a:t>
            </a:r>
            <a:r>
              <a:rPr lang="en-US" altLang="en-US" sz="1600" dirty="0" smtClean="0">
                <a:solidFill>
                  <a:srgbClr val="00B050"/>
                </a:solidFill>
                <a:latin typeface="Calibri" pitchFamily="34" charset="0"/>
                <a:ea typeface="Cambria" pitchFamily="18" charset="0"/>
                <a:cs typeface="Times New Roman" pitchFamily="18" charset="0"/>
              </a:rPr>
              <a:t>induces </a:t>
            </a:r>
            <a:r>
              <a:rPr lang="en-US" altLang="en-US" sz="1600" dirty="0">
                <a:solidFill>
                  <a:srgbClr val="00B050"/>
                </a:solidFill>
                <a:latin typeface="Calibri" pitchFamily="34" charset="0"/>
                <a:ea typeface="Cambria" pitchFamily="18" charset="0"/>
                <a:cs typeface="Times New Roman" pitchFamily="18" charset="0"/>
              </a:rPr>
              <a:t>local DNA bending </a:t>
            </a:r>
            <a:r>
              <a:rPr lang="en-US" altLang="en-US" sz="1600" dirty="0">
                <a:latin typeface="Calibri" pitchFamily="34" charset="0"/>
                <a:ea typeface="Cambria" pitchFamily="18" charset="0"/>
                <a:cs typeface="Times New Roman" pitchFamily="18" charset="0"/>
              </a:rPr>
              <a:t>that ultimately results in its partial unwinding and </a:t>
            </a:r>
            <a:r>
              <a:rPr lang="en-US" altLang="en-US" sz="1600" dirty="0" smtClean="0">
                <a:latin typeface="Calibri" pitchFamily="34" charset="0"/>
                <a:ea typeface="Cambria" pitchFamily="18" charset="0"/>
                <a:cs typeface="Times New Roman" pitchFamily="18" charset="0"/>
              </a:rPr>
              <a:t>melting</a:t>
            </a:r>
          </a:p>
          <a:p>
            <a:pPr>
              <a:spcBef>
                <a:spcPct val="0"/>
              </a:spcBef>
              <a:spcAft>
                <a:spcPts val="0"/>
              </a:spcAft>
              <a:buFontTx/>
              <a:buChar char="-"/>
            </a:pP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r>
              <a:rPr lang="en-US" altLang="en-US" sz="1600" dirty="0" smtClean="0">
                <a:solidFill>
                  <a:srgbClr val="00B050"/>
                </a:solidFill>
                <a:latin typeface="Calibri" pitchFamily="34" charset="0"/>
                <a:ea typeface="Cambria" pitchFamily="18" charset="0"/>
                <a:cs typeface="Times New Roman" pitchFamily="18" charset="0"/>
              </a:rPr>
              <a:t>The </a:t>
            </a:r>
            <a:r>
              <a:rPr lang="en-US" altLang="en-US" sz="1600" dirty="0">
                <a:solidFill>
                  <a:srgbClr val="00B050"/>
                </a:solidFill>
                <a:latin typeface="Calibri" pitchFamily="34" charset="0"/>
                <a:ea typeface="Cambria" pitchFamily="18" charset="0"/>
                <a:cs typeface="Times New Roman" pitchFamily="18" charset="0"/>
              </a:rPr>
              <a:t>resulting conformational change within DNA subsequently facilitates the recruitment of other BTFs </a:t>
            </a:r>
            <a:r>
              <a:rPr lang="en-US" altLang="en-US" sz="1600" dirty="0">
                <a:latin typeface="Calibri" pitchFamily="34" charset="0"/>
                <a:ea typeface="Cambria" pitchFamily="18" charset="0"/>
                <a:cs typeface="Times New Roman" pitchFamily="18" charset="0"/>
              </a:rPr>
              <a:t>that are required to “feed” the template strand of DNA into </a:t>
            </a:r>
            <a:r>
              <a:rPr lang="en-US" altLang="en-US" sz="1600" dirty="0" smtClean="0">
                <a:latin typeface="Calibri" pitchFamily="34" charset="0"/>
                <a:ea typeface="Cambria" pitchFamily="18" charset="0"/>
                <a:cs typeface="Times New Roman" pitchFamily="18" charset="0"/>
              </a:rPr>
              <a:t>the active site </a:t>
            </a:r>
            <a:r>
              <a:rPr lang="en-US" altLang="en-US" sz="1600" dirty="0">
                <a:latin typeface="Calibri" pitchFamily="34" charset="0"/>
                <a:ea typeface="Cambria" pitchFamily="18" charset="0"/>
                <a:cs typeface="Times New Roman" pitchFamily="18" charset="0"/>
              </a:rPr>
              <a:t>of RNAPII and help it recognize the </a:t>
            </a:r>
            <a:r>
              <a:rPr lang="en-US" altLang="en-US" sz="1600" dirty="0" smtClean="0">
                <a:latin typeface="Calibri" pitchFamily="34" charset="0"/>
                <a:ea typeface="Cambria" pitchFamily="18" charset="0"/>
                <a:cs typeface="Times New Roman" pitchFamily="18" charset="0"/>
              </a:rPr>
              <a:t>TSS</a:t>
            </a:r>
          </a:p>
          <a:p>
            <a:pPr>
              <a:spcBef>
                <a:spcPct val="0"/>
              </a:spcBef>
              <a:spcAft>
                <a:spcPts val="0"/>
              </a:spcAft>
              <a:buFontTx/>
              <a:buChar char="-"/>
            </a:pP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r>
              <a:rPr lang="en-US" altLang="en-US" sz="1600" dirty="0" smtClean="0">
                <a:latin typeface="Calibri" pitchFamily="34" charset="0"/>
                <a:ea typeface="Cambria" pitchFamily="18" charset="0"/>
                <a:cs typeface="Times New Roman" pitchFamily="18" charset="0"/>
              </a:rPr>
              <a:t>In particular, </a:t>
            </a:r>
            <a:r>
              <a:rPr lang="en-US" altLang="en-US" sz="1600" dirty="0" smtClean="0">
                <a:solidFill>
                  <a:srgbClr val="00B050"/>
                </a:solidFill>
                <a:latin typeface="Calibri" pitchFamily="34" charset="0"/>
                <a:ea typeface="Cambria" pitchFamily="18" charset="0"/>
                <a:cs typeface="Times New Roman" pitchFamily="18" charset="0"/>
              </a:rPr>
              <a:t>TFIIH harbors DNA helicase activity </a:t>
            </a:r>
            <a:r>
              <a:rPr lang="en-US" altLang="en-US" sz="1600" dirty="0" smtClean="0">
                <a:latin typeface="Calibri" pitchFamily="34" charset="0"/>
                <a:ea typeface="Cambria" pitchFamily="18" charset="0"/>
                <a:cs typeface="Times New Roman" pitchFamily="18" charset="0"/>
              </a:rPr>
              <a:t>that results in the formation of a “</a:t>
            </a:r>
            <a:r>
              <a:rPr lang="en-US" altLang="en-US" sz="1600" dirty="0" smtClean="0">
                <a:solidFill>
                  <a:srgbClr val="FF0000"/>
                </a:solidFill>
                <a:latin typeface="Calibri" pitchFamily="34" charset="0"/>
                <a:ea typeface="Cambria" pitchFamily="18" charset="0"/>
                <a:cs typeface="Times New Roman" pitchFamily="18" charset="0"/>
              </a:rPr>
              <a:t>transcription bubble</a:t>
            </a:r>
            <a:r>
              <a:rPr lang="en-US" altLang="en-US" sz="1600" dirty="0" smtClean="0">
                <a:latin typeface="Calibri" pitchFamily="34" charset="0"/>
                <a:ea typeface="Cambria" pitchFamily="18" charset="0"/>
                <a:cs typeface="Times New Roman" pitchFamily="18" charset="0"/>
              </a:rPr>
              <a:t>”</a:t>
            </a: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endParaRPr lang="en-US" altLang="en-US" sz="1600" dirty="0">
              <a:latin typeface="Calibri" pitchFamily="34" charset="0"/>
              <a:ea typeface="Cambria" pitchFamily="18" charset="0"/>
              <a:cs typeface="Times New Roman" pitchFamily="18" charset="0"/>
            </a:endParaRPr>
          </a:p>
          <a:p>
            <a:pPr>
              <a:spcBef>
                <a:spcPct val="0"/>
              </a:spcBef>
              <a:spcAft>
                <a:spcPts val="0"/>
              </a:spcAft>
              <a:buFontTx/>
              <a:buChar char="-"/>
            </a:pPr>
            <a:r>
              <a:rPr lang="en-US" altLang="en-US" sz="1600" dirty="0" smtClean="0">
                <a:solidFill>
                  <a:srgbClr val="00B0F0"/>
                </a:solidFill>
                <a:latin typeface="Calibri" pitchFamily="34" charset="0"/>
                <a:ea typeface="Cambria" pitchFamily="18" charset="0"/>
                <a:cs typeface="Times New Roman" pitchFamily="18" charset="0"/>
              </a:rPr>
              <a:t>How </a:t>
            </a:r>
            <a:r>
              <a:rPr lang="en-US" altLang="en-US" sz="1600" dirty="0">
                <a:solidFill>
                  <a:srgbClr val="00B0F0"/>
                </a:solidFill>
                <a:latin typeface="Calibri" pitchFamily="34" charset="0"/>
                <a:ea typeface="Cambria" pitchFamily="18" charset="0"/>
                <a:cs typeface="Times New Roman" pitchFamily="18" charset="0"/>
              </a:rPr>
              <a:t>does TBP bend/melt DNA and facilitate the assembly of PIC?!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1000"/>
                                        <p:tgtEl>
                                          <p:spTgt spid="16388">
                                            <p:txEl>
                                              <p:pRg st="0" end="0"/>
                                            </p:txEl>
                                          </p:spTgt>
                                        </p:tgtEl>
                                      </p:cBhvr>
                                    </p:animEffect>
                                    <p:anim calcmode="lin" valueType="num">
                                      <p:cBhvr>
                                        <p:cTn id="8" dur="10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388">
                                            <p:txEl>
                                              <p:pRg st="2" end="2"/>
                                            </p:txEl>
                                          </p:spTgt>
                                        </p:tgtEl>
                                        <p:attrNameLst>
                                          <p:attrName>style.visibility</p:attrName>
                                        </p:attrNameLst>
                                      </p:cBhvr>
                                      <p:to>
                                        <p:strVal val="visible"/>
                                      </p:to>
                                    </p:set>
                                    <p:animEffect transition="in" filter="fade">
                                      <p:cBhvr>
                                        <p:cTn id="14" dur="1000"/>
                                        <p:tgtEl>
                                          <p:spTgt spid="16388">
                                            <p:txEl>
                                              <p:pRg st="2" end="2"/>
                                            </p:txEl>
                                          </p:spTgt>
                                        </p:tgtEl>
                                      </p:cBhvr>
                                    </p:animEffect>
                                    <p:anim calcmode="lin" valueType="num">
                                      <p:cBhvr>
                                        <p:cTn id="15" dur="10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638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6388">
                                            <p:txEl>
                                              <p:pRg st="4" end="4"/>
                                            </p:txEl>
                                          </p:spTgt>
                                        </p:tgtEl>
                                        <p:attrNameLst>
                                          <p:attrName>style.visibility</p:attrName>
                                        </p:attrNameLst>
                                      </p:cBhvr>
                                      <p:to>
                                        <p:strVal val="visible"/>
                                      </p:to>
                                    </p:set>
                                    <p:animEffect transition="in" filter="fade">
                                      <p:cBhvr>
                                        <p:cTn id="21" dur="1000"/>
                                        <p:tgtEl>
                                          <p:spTgt spid="16388">
                                            <p:txEl>
                                              <p:pRg st="4" end="4"/>
                                            </p:txEl>
                                          </p:spTgt>
                                        </p:tgtEl>
                                      </p:cBhvr>
                                    </p:animEffect>
                                    <p:anim calcmode="lin" valueType="num">
                                      <p:cBhvr>
                                        <p:cTn id="22" dur="10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638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6388">
                                            <p:txEl>
                                              <p:pRg st="6" end="6"/>
                                            </p:txEl>
                                          </p:spTgt>
                                        </p:tgtEl>
                                        <p:attrNameLst>
                                          <p:attrName>style.visibility</p:attrName>
                                        </p:attrNameLst>
                                      </p:cBhvr>
                                      <p:to>
                                        <p:strVal val="visible"/>
                                      </p:to>
                                    </p:set>
                                    <p:animEffect transition="in" filter="fade">
                                      <p:cBhvr>
                                        <p:cTn id="28" dur="1000"/>
                                        <p:tgtEl>
                                          <p:spTgt spid="16388">
                                            <p:txEl>
                                              <p:pRg st="6" end="6"/>
                                            </p:txEl>
                                          </p:spTgt>
                                        </p:tgtEl>
                                      </p:cBhvr>
                                    </p:animEffect>
                                    <p:anim calcmode="lin" valueType="num">
                                      <p:cBhvr>
                                        <p:cTn id="29" dur="10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1638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388">
                                            <p:txEl>
                                              <p:pRg st="8" end="8"/>
                                            </p:txEl>
                                          </p:spTgt>
                                        </p:tgtEl>
                                        <p:attrNameLst>
                                          <p:attrName>style.visibility</p:attrName>
                                        </p:attrNameLst>
                                      </p:cBhvr>
                                      <p:to>
                                        <p:strVal val="visible"/>
                                      </p:to>
                                    </p:set>
                                    <p:animEffect transition="in" filter="fade">
                                      <p:cBhvr>
                                        <p:cTn id="35" dur="1000"/>
                                        <p:tgtEl>
                                          <p:spTgt spid="16388">
                                            <p:txEl>
                                              <p:pRg st="8" end="8"/>
                                            </p:txEl>
                                          </p:spTgt>
                                        </p:tgtEl>
                                      </p:cBhvr>
                                    </p:animEffect>
                                    <p:anim calcmode="lin" valueType="num">
                                      <p:cBhvr>
                                        <p:cTn id="36" dur="10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1638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388">
                                            <p:txEl>
                                              <p:pRg st="10" end="10"/>
                                            </p:txEl>
                                          </p:spTgt>
                                        </p:tgtEl>
                                        <p:attrNameLst>
                                          <p:attrName>style.visibility</p:attrName>
                                        </p:attrNameLst>
                                      </p:cBhvr>
                                      <p:to>
                                        <p:strVal val="visible"/>
                                      </p:to>
                                    </p:set>
                                    <p:animEffect transition="in" filter="fade">
                                      <p:cBhvr>
                                        <p:cTn id="42" dur="1000"/>
                                        <p:tgtEl>
                                          <p:spTgt spid="16388">
                                            <p:txEl>
                                              <p:pRg st="10" end="10"/>
                                            </p:txEl>
                                          </p:spTgt>
                                        </p:tgtEl>
                                      </p:cBhvr>
                                    </p:animEffect>
                                    <p:anim calcmode="lin" valueType="num">
                                      <p:cBhvr>
                                        <p:cTn id="43" dur="1000" fill="hold"/>
                                        <p:tgtEl>
                                          <p:spTgt spid="16388">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1638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voet4_fig_26_16"/>
          <p:cNvPicPr>
            <a:picLocks noChangeAspect="1" noChangeArrowheads="1"/>
          </p:cNvPicPr>
          <p:nvPr/>
        </p:nvPicPr>
        <p:blipFill>
          <a:blip r:embed="rId2">
            <a:extLst>
              <a:ext uri="{28A0092B-C50C-407E-A947-70E740481C1C}">
                <a14:useLocalDpi xmlns:a14="http://schemas.microsoft.com/office/drawing/2010/main" val="0"/>
              </a:ext>
            </a:extLst>
          </a:blip>
          <a:srcRect t="2094" b="13945"/>
          <a:stretch>
            <a:fillRect/>
          </a:stretch>
        </p:blipFill>
        <p:spPr bwMode="auto">
          <a:xfrm>
            <a:off x="304800" y="577850"/>
            <a:ext cx="8531225"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28600" y="4873625"/>
            <a:ext cx="86010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defRPr/>
            </a:pPr>
            <a:r>
              <a:rPr lang="en-US" altLang="en-US" sz="1800" dirty="0" smtClean="0">
                <a:solidFill>
                  <a:schemeClr val="accent6"/>
                </a:solidFill>
                <a:latin typeface="Calibri" pitchFamily="34" charset="0"/>
                <a:ea typeface="Cambria" pitchFamily="18" charset="0"/>
                <a:cs typeface="Times New Roman" pitchFamily="18" charset="0"/>
              </a:rPr>
              <a:t>While its saddle-like shape may suggest that it straddles the DNA double-helix at the TATA box, </a:t>
            </a:r>
            <a:r>
              <a:rPr lang="en-US" altLang="en-US" sz="1800" dirty="0" smtClean="0">
                <a:solidFill>
                  <a:srgbClr val="00B050"/>
                </a:solidFill>
                <a:latin typeface="Calibri" pitchFamily="34" charset="0"/>
                <a:ea typeface="Cambria" pitchFamily="18" charset="0"/>
                <a:cs typeface="Times New Roman" pitchFamily="18" charset="0"/>
              </a:rPr>
              <a:t>the concave face of TBP rather binds to minor grooves along the helical axis of DNA</a:t>
            </a:r>
            <a:r>
              <a:rPr lang="en-US" altLang="en-US" sz="1800" dirty="0" smtClean="0">
                <a:solidFill>
                  <a:schemeClr val="accent6"/>
                </a:solidFill>
                <a:latin typeface="Calibri" pitchFamily="34" charset="0"/>
                <a:ea typeface="Cambria" pitchFamily="18" charset="0"/>
                <a:cs typeface="Times New Roman" pitchFamily="18" charset="0"/>
              </a:rPr>
              <a:t>—in lieu of binding perpendicular to it in a manner akin to the binding of most transcription factors within the major groove</a:t>
            </a:r>
          </a:p>
          <a:p>
            <a:pPr>
              <a:spcBef>
                <a:spcPct val="0"/>
              </a:spcBef>
              <a:spcAft>
                <a:spcPts val="1200"/>
              </a:spcAft>
              <a:buFontTx/>
              <a:buChar char="-"/>
              <a:defRPr/>
            </a:pPr>
            <a:r>
              <a:rPr lang="en-US" altLang="en-US" sz="1800" dirty="0" smtClean="0">
                <a:solidFill>
                  <a:schemeClr val="accent6"/>
                </a:solidFill>
                <a:latin typeface="Calibri" pitchFamily="34" charset="0"/>
                <a:ea typeface="Cambria" pitchFamily="18" charset="0"/>
                <a:cs typeface="Times New Roman" pitchFamily="18" charset="0"/>
              </a:rPr>
              <a:t>In this manner, </a:t>
            </a:r>
            <a:r>
              <a:rPr lang="en-US" altLang="en-US" sz="1800" dirty="0" smtClean="0">
                <a:solidFill>
                  <a:srgbClr val="00B050"/>
                </a:solidFill>
                <a:latin typeface="Calibri" pitchFamily="34" charset="0"/>
                <a:ea typeface="Cambria" pitchFamily="18" charset="0"/>
                <a:cs typeface="Times New Roman" pitchFamily="18" charset="0"/>
              </a:rPr>
              <a:t>TBP acts like a pair of forceps/pliers that compress and bend the DNA inwards</a:t>
            </a:r>
            <a:r>
              <a:rPr lang="en-US" altLang="en-US" sz="1800" dirty="0" smtClean="0">
                <a:solidFill>
                  <a:schemeClr val="accent6"/>
                </a:solidFill>
                <a:latin typeface="Calibri" pitchFamily="34" charset="0"/>
                <a:ea typeface="Cambria" pitchFamily="18" charset="0"/>
                <a:cs typeface="Times New Roman" pitchFamily="18" charset="0"/>
              </a:rPr>
              <a:t> so as to partially unwind/melt it </a:t>
            </a:r>
          </a:p>
        </p:txBody>
      </p:sp>
      <p:sp>
        <p:nvSpPr>
          <p:cNvPr id="17412" name="Rectangle 4"/>
          <p:cNvSpPr>
            <a:spLocks noGrp="1" noChangeArrowheads="1"/>
          </p:cNvSpPr>
          <p:nvPr/>
        </p:nvSpPr>
        <p:spPr bwMode="auto">
          <a:xfrm>
            <a:off x="1524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Preinitiation </a:t>
            </a:r>
            <a:r>
              <a:rPr lang="en-US" altLang="en-US" sz="2400" b="1" dirty="0">
                <a:solidFill>
                  <a:srgbClr val="FF6D09"/>
                </a:solidFill>
                <a:latin typeface="Arial" pitchFamily="34" charset="0"/>
              </a:rPr>
              <a:t>Complex—TBP</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17413" name="TextBox 53"/>
          <p:cNvSpPr txBox="1">
            <a:spLocks noChangeArrowheads="1"/>
          </p:cNvSpPr>
          <p:nvPr/>
        </p:nvSpPr>
        <p:spPr bwMode="auto">
          <a:xfrm>
            <a:off x="533400" y="3582988"/>
            <a:ext cx="350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800" b="1" u="sng">
                <a:latin typeface="Arial Narrow" pitchFamily="34" charset="0"/>
              </a:rPr>
              <a:t>(a) TBP alone</a:t>
            </a:r>
          </a:p>
          <a:p>
            <a:pPr algn="ctr">
              <a:spcBef>
                <a:spcPct val="0"/>
              </a:spcBef>
              <a:buFontTx/>
              <a:buNone/>
            </a:pPr>
            <a:r>
              <a:rPr lang="en-US" altLang="en-US" sz="1800">
                <a:latin typeface="Arial Narrow" pitchFamily="34" charset="0"/>
              </a:rPr>
              <a:t>TBP is comprised of a curved </a:t>
            </a:r>
            <a:r>
              <a:rPr lang="en-US" altLang="en-US" sz="1800">
                <a:latin typeface="Arial Narrow" pitchFamily="34" charset="0"/>
                <a:sym typeface="Symbol" pitchFamily="18" charset="2"/>
              </a:rPr>
              <a:t>-sheet forming the inner concave face with -helices lining the outer convex side </a:t>
            </a:r>
            <a:endParaRPr lang="en-US" altLang="en-US" sz="1800">
              <a:latin typeface="Arial Narrow" pitchFamily="34" charset="0"/>
            </a:endParaRPr>
          </a:p>
        </p:txBody>
      </p:sp>
      <p:sp>
        <p:nvSpPr>
          <p:cNvPr id="17414" name="TextBox 53"/>
          <p:cNvSpPr txBox="1">
            <a:spLocks noChangeArrowheads="1"/>
          </p:cNvSpPr>
          <p:nvPr/>
        </p:nvSpPr>
        <p:spPr bwMode="auto">
          <a:xfrm>
            <a:off x="4529138" y="3582988"/>
            <a:ext cx="423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1800" b="1" u="sng" dirty="0">
                <a:latin typeface="Arial Narrow" pitchFamily="34" charset="0"/>
              </a:rPr>
              <a:t>(b) TBP-DNA </a:t>
            </a:r>
            <a:r>
              <a:rPr lang="en-US" altLang="en-US" sz="1800" b="1" u="sng" dirty="0" smtClean="0">
                <a:latin typeface="Arial Narrow" pitchFamily="34" charset="0"/>
              </a:rPr>
              <a:t>complex</a:t>
            </a:r>
            <a:endParaRPr lang="en-US" altLang="en-US" sz="1800" b="1" u="sng" dirty="0">
              <a:latin typeface="Arial Narrow" pitchFamily="34" charset="0"/>
            </a:endParaRPr>
          </a:p>
          <a:p>
            <a:pPr algn="ctr">
              <a:spcBef>
                <a:spcPct val="0"/>
              </a:spcBef>
              <a:buFontTx/>
              <a:buNone/>
            </a:pPr>
            <a:r>
              <a:rPr lang="en-US" altLang="en-US" sz="1800" dirty="0">
                <a:latin typeface="Arial Narrow" pitchFamily="34" charset="0"/>
              </a:rPr>
              <a:t>The concave face of TBP wraps around the DNA along its helical </a:t>
            </a:r>
            <a:r>
              <a:rPr lang="en-US" altLang="en-US" sz="1800" dirty="0" smtClean="0">
                <a:latin typeface="Arial Narrow" pitchFamily="34" charset="0"/>
              </a:rPr>
              <a:t>axis in a parallel manner rather than perpendicularly </a:t>
            </a:r>
            <a:endParaRPr lang="en-US" altLang="en-US" sz="1800" dirty="0">
              <a:latin typeface="Arial Narrow" pitchFamily="34" charset="0"/>
            </a:endParaRPr>
          </a:p>
        </p:txBody>
      </p:sp>
      <p:sp>
        <p:nvSpPr>
          <p:cNvPr id="17415" name="TextBox 53"/>
          <p:cNvSpPr txBox="1">
            <a:spLocks noChangeArrowheads="1"/>
          </p:cNvSpPr>
          <p:nvPr/>
        </p:nvSpPr>
        <p:spPr bwMode="auto">
          <a:xfrm>
            <a:off x="6561138" y="2209800"/>
            <a:ext cx="542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TATA</a:t>
            </a:r>
          </a:p>
        </p:txBody>
      </p:sp>
      <p:sp>
        <p:nvSpPr>
          <p:cNvPr id="17416" name="TextBox 53"/>
          <p:cNvSpPr txBox="1">
            <a:spLocks noChangeArrowheads="1"/>
          </p:cNvSpPr>
          <p:nvPr/>
        </p:nvSpPr>
        <p:spPr bwMode="auto">
          <a:xfrm>
            <a:off x="6484938" y="625475"/>
            <a:ext cx="477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TBP</a:t>
            </a:r>
          </a:p>
        </p:txBody>
      </p:sp>
      <p:sp>
        <p:nvSpPr>
          <p:cNvPr id="17417" name="TextBox 53"/>
          <p:cNvSpPr txBox="1">
            <a:spLocks noChangeArrowheads="1"/>
          </p:cNvSpPr>
          <p:nvPr/>
        </p:nvSpPr>
        <p:spPr bwMode="auto">
          <a:xfrm>
            <a:off x="2254250" y="620713"/>
            <a:ext cx="4778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b="1">
                <a:latin typeface="Arial Narrow" pitchFamily="34" charset="0"/>
              </a:rPr>
              <a:t>TBP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nvSpPr>
        <p:spPr bwMode="auto">
          <a:xfrm>
            <a:off x="1524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Preinitiation </a:t>
            </a:r>
            <a:r>
              <a:rPr lang="en-US" altLang="en-US" sz="2400" b="1" dirty="0">
                <a:solidFill>
                  <a:srgbClr val="FF6D09"/>
                </a:solidFill>
                <a:latin typeface="Arial" pitchFamily="34" charset="0"/>
              </a:rPr>
              <a:t>Complex—TFIIA/B </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8" name="Rectangle 7"/>
          <p:cNvSpPr>
            <a:spLocks noChangeArrowheads="1"/>
          </p:cNvSpPr>
          <p:nvPr/>
        </p:nvSpPr>
        <p:spPr bwMode="auto">
          <a:xfrm>
            <a:off x="560388" y="5895975"/>
            <a:ext cx="820261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lgn="ctr">
              <a:spcBef>
                <a:spcPct val="0"/>
              </a:spcBef>
              <a:spcAft>
                <a:spcPts val="1200"/>
              </a:spcAft>
              <a:buFontTx/>
              <a:buNone/>
              <a:defRPr/>
            </a:pPr>
            <a:r>
              <a:rPr lang="en-US" altLang="en-US" sz="1800" dirty="0" smtClean="0">
                <a:solidFill>
                  <a:schemeClr val="accent6"/>
                </a:solidFill>
                <a:latin typeface="Calibri" pitchFamily="34" charset="0"/>
                <a:ea typeface="Cambria" pitchFamily="18" charset="0"/>
                <a:cs typeface="Times New Roman" pitchFamily="18" charset="0"/>
              </a:rPr>
              <a:t>DNA bending at the promoter region upon the binding of TBP aids subsequent binding of TFIIB to BRE site upstream of TATA box—while the engagement of TFIIA via protein-protein interactions helps stabilize the “territorial” control of TBP over TATA box</a:t>
            </a:r>
          </a:p>
        </p:txBody>
      </p:sp>
      <p:grpSp>
        <p:nvGrpSpPr>
          <p:cNvPr id="18436" name="Group 3"/>
          <p:cNvGrpSpPr>
            <a:grpSpLocks/>
          </p:cNvGrpSpPr>
          <p:nvPr/>
        </p:nvGrpSpPr>
        <p:grpSpPr bwMode="auto">
          <a:xfrm>
            <a:off x="809625" y="457200"/>
            <a:ext cx="7572375" cy="5446713"/>
            <a:chOff x="808868" y="457200"/>
            <a:chExt cx="7573132" cy="5446210"/>
          </a:xfrm>
        </p:grpSpPr>
        <p:pic>
          <p:nvPicPr>
            <p:cNvPr id="18437" name="Picture 2" descr="voet4_fig_26_18a"/>
            <p:cNvPicPr>
              <a:picLocks noChangeAspect="1" noChangeArrowheads="1"/>
            </p:cNvPicPr>
            <p:nvPr/>
          </p:nvPicPr>
          <p:blipFill>
            <a:blip r:embed="rId3">
              <a:extLst>
                <a:ext uri="{28A0092B-C50C-407E-A947-70E740481C1C}">
                  <a14:useLocalDpi xmlns:a14="http://schemas.microsoft.com/office/drawing/2010/main" val="0"/>
                </a:ext>
              </a:extLst>
            </a:blip>
            <a:srcRect l="2225" t="2390" r="1585" b="6583"/>
            <a:stretch>
              <a:fillRect/>
            </a:stretch>
          </p:blipFill>
          <p:spPr bwMode="auto">
            <a:xfrm>
              <a:off x="808868" y="457200"/>
              <a:ext cx="7573132" cy="544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58"/>
            <p:cNvSpPr txBox="1">
              <a:spLocks noChangeArrowheads="1"/>
            </p:cNvSpPr>
            <p:nvPr/>
          </p:nvSpPr>
          <p:spPr bwMode="auto">
            <a:xfrm>
              <a:off x="975812" y="1547445"/>
              <a:ext cx="5533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a:solidFill>
                    <a:schemeClr val="bg1"/>
                  </a:solidFill>
                  <a:latin typeface="Arial Narrow" pitchFamily="34" charset="0"/>
                </a:rPr>
                <a:t>TSS</a:t>
              </a:r>
            </a:p>
          </p:txBody>
        </p:sp>
        <p:cxnSp>
          <p:nvCxnSpPr>
            <p:cNvPr id="18439" name="Straight Arrow Connector 2"/>
            <p:cNvCxnSpPr>
              <a:cxnSpLocks noChangeShapeType="1"/>
            </p:cNvCxnSpPr>
            <p:nvPr/>
          </p:nvCxnSpPr>
          <p:spPr bwMode="auto">
            <a:xfrm>
              <a:off x="1249064" y="1858110"/>
              <a:ext cx="0" cy="502745"/>
            </a:xfrm>
            <a:prstGeom prst="straightConnector1">
              <a:avLst/>
            </a:prstGeom>
            <a:noFill/>
            <a:ln w="25400" algn="ctr">
              <a:solidFill>
                <a:schemeClr val="bg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nvSpPr>
        <p:spPr bwMode="auto">
          <a:xfrm>
            <a:off x="152400" y="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smtClean="0">
                <a:solidFill>
                  <a:srgbClr val="FF6D09"/>
                </a:solidFill>
                <a:latin typeface="Arial" pitchFamily="34" charset="0"/>
              </a:rPr>
              <a:t>Preinitiation </a:t>
            </a:r>
            <a:r>
              <a:rPr lang="en-US" altLang="en-US" sz="2400" b="1" dirty="0">
                <a:solidFill>
                  <a:srgbClr val="FF6D09"/>
                </a:solidFill>
                <a:latin typeface="Arial" pitchFamily="34" charset="0"/>
              </a:rPr>
              <a:t>Complex—RNAPII </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8" name="Rectangle 7"/>
          <p:cNvSpPr>
            <a:spLocks noChangeArrowheads="1"/>
          </p:cNvSpPr>
          <p:nvPr/>
        </p:nvSpPr>
        <p:spPr bwMode="auto">
          <a:xfrm>
            <a:off x="1143000" y="5867400"/>
            <a:ext cx="7467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lgn="ctr">
              <a:spcBef>
                <a:spcPct val="0"/>
              </a:spcBef>
              <a:spcAft>
                <a:spcPts val="1200"/>
              </a:spcAft>
              <a:buFontTx/>
              <a:buNone/>
              <a:defRPr/>
            </a:pPr>
            <a:r>
              <a:rPr lang="en-US" altLang="en-US" sz="1800" dirty="0" smtClean="0">
                <a:solidFill>
                  <a:srgbClr val="00B050"/>
                </a:solidFill>
                <a:latin typeface="Calibri" pitchFamily="34" charset="0"/>
                <a:ea typeface="Cambria" pitchFamily="18" charset="0"/>
                <a:cs typeface="Times New Roman" pitchFamily="18" charset="0"/>
              </a:rPr>
              <a:t>RNAPII with its various subunits or components</a:t>
            </a:r>
            <a:r>
              <a:rPr lang="en-US" altLang="en-US" sz="1800" dirty="0" smtClean="0">
                <a:solidFill>
                  <a:schemeClr val="accent6"/>
                </a:solidFill>
                <a:latin typeface="Calibri" pitchFamily="34" charset="0"/>
                <a:ea typeface="Cambria" pitchFamily="18" charset="0"/>
                <a:cs typeface="Times New Roman" pitchFamily="18" charset="0"/>
              </a:rPr>
              <a:t>—such as a </a:t>
            </a:r>
            <a:r>
              <a:rPr lang="en-US" altLang="en-US" sz="1800" dirty="0" smtClean="0">
                <a:solidFill>
                  <a:schemeClr val="accent2"/>
                </a:solidFill>
                <a:latin typeface="Calibri" pitchFamily="34" charset="0"/>
                <a:ea typeface="Cambria" pitchFamily="18" charset="0"/>
                <a:cs typeface="Times New Roman" pitchFamily="18" charset="0"/>
              </a:rPr>
              <a:t>sliding</a:t>
            </a:r>
            <a:r>
              <a:rPr lang="en-US" altLang="en-US" sz="1800" dirty="0" smtClean="0">
                <a:solidFill>
                  <a:srgbClr val="FF0000"/>
                </a:solidFill>
                <a:latin typeface="Calibri" pitchFamily="34" charset="0"/>
                <a:ea typeface="Cambria" pitchFamily="18" charset="0"/>
                <a:cs typeface="Times New Roman" pitchFamily="18" charset="0"/>
              </a:rPr>
              <a:t> clamp</a:t>
            </a:r>
            <a:r>
              <a:rPr lang="en-US" altLang="en-US" sz="1800" dirty="0" smtClean="0">
                <a:solidFill>
                  <a:schemeClr val="accent6"/>
                </a:solidFill>
                <a:latin typeface="Calibri" pitchFamily="34" charset="0"/>
                <a:ea typeface="Cambria" pitchFamily="18" charset="0"/>
                <a:cs typeface="Times New Roman" pitchFamily="18" charset="0"/>
              </a:rPr>
              <a:t>, </a:t>
            </a:r>
            <a:r>
              <a:rPr lang="en-US" altLang="en-US" sz="1800" dirty="0" smtClean="0">
                <a:solidFill>
                  <a:srgbClr val="FF0000"/>
                </a:solidFill>
                <a:latin typeface="Calibri" pitchFamily="34" charset="0"/>
                <a:ea typeface="Cambria" pitchFamily="18" charset="0"/>
                <a:cs typeface="Times New Roman" pitchFamily="18" charset="0"/>
              </a:rPr>
              <a:t>wall</a:t>
            </a:r>
            <a:r>
              <a:rPr lang="en-US" altLang="en-US" sz="1800" dirty="0" smtClean="0">
                <a:solidFill>
                  <a:schemeClr val="accent6"/>
                </a:solidFill>
                <a:latin typeface="Calibri" pitchFamily="34" charset="0"/>
                <a:ea typeface="Cambria" pitchFamily="18" charset="0"/>
                <a:cs typeface="Times New Roman" pitchFamily="18" charset="0"/>
              </a:rPr>
              <a:t>, </a:t>
            </a:r>
            <a:r>
              <a:rPr lang="en-US" altLang="en-US" sz="1800" dirty="0" smtClean="0">
                <a:solidFill>
                  <a:srgbClr val="FF0000"/>
                </a:solidFill>
                <a:latin typeface="Calibri" pitchFamily="34" charset="0"/>
                <a:ea typeface="Cambria" pitchFamily="18" charset="0"/>
                <a:cs typeface="Times New Roman" pitchFamily="18" charset="0"/>
              </a:rPr>
              <a:t>fork</a:t>
            </a:r>
            <a:r>
              <a:rPr lang="en-US" altLang="en-US" sz="1800" dirty="0" smtClean="0">
                <a:solidFill>
                  <a:schemeClr val="accent6"/>
                </a:solidFill>
                <a:latin typeface="Calibri" pitchFamily="34" charset="0"/>
                <a:ea typeface="Cambria" pitchFamily="18" charset="0"/>
                <a:cs typeface="Times New Roman" pitchFamily="18" charset="0"/>
              </a:rPr>
              <a:t>, </a:t>
            </a:r>
            <a:r>
              <a:rPr lang="en-US" altLang="en-US" sz="1800" dirty="0" smtClean="0">
                <a:solidFill>
                  <a:srgbClr val="FF0000"/>
                </a:solidFill>
                <a:latin typeface="Calibri" pitchFamily="34" charset="0"/>
                <a:ea typeface="Cambria" pitchFamily="18" charset="0"/>
                <a:cs typeface="Times New Roman" pitchFamily="18" charset="0"/>
              </a:rPr>
              <a:t>jaw</a:t>
            </a:r>
            <a:r>
              <a:rPr lang="en-US" altLang="en-US" sz="1800" dirty="0" smtClean="0">
                <a:solidFill>
                  <a:schemeClr val="accent6"/>
                </a:solidFill>
                <a:latin typeface="Calibri" pitchFamily="34" charset="0"/>
                <a:ea typeface="Cambria" pitchFamily="18" charset="0"/>
                <a:cs typeface="Times New Roman" pitchFamily="18" charset="0"/>
              </a:rPr>
              <a:t>, </a:t>
            </a:r>
            <a:r>
              <a:rPr lang="en-US" altLang="en-US" sz="1800" dirty="0" smtClean="0">
                <a:solidFill>
                  <a:srgbClr val="FF0000"/>
                </a:solidFill>
                <a:latin typeface="Calibri" pitchFamily="34" charset="0"/>
                <a:ea typeface="Cambria" pitchFamily="18" charset="0"/>
                <a:cs typeface="Times New Roman" pitchFamily="18" charset="0"/>
              </a:rPr>
              <a:t>lobe</a:t>
            </a:r>
            <a:r>
              <a:rPr lang="en-US" altLang="en-US" sz="1800" dirty="0" smtClean="0">
                <a:solidFill>
                  <a:schemeClr val="accent6"/>
                </a:solidFill>
                <a:latin typeface="Calibri" pitchFamily="34" charset="0"/>
                <a:ea typeface="Cambria" pitchFamily="18" charset="0"/>
                <a:cs typeface="Times New Roman" pitchFamily="18" charset="0"/>
              </a:rPr>
              <a:t> and </a:t>
            </a:r>
            <a:r>
              <a:rPr lang="en-US" altLang="en-US" sz="1800" dirty="0" smtClean="0">
                <a:solidFill>
                  <a:srgbClr val="FF0000"/>
                </a:solidFill>
                <a:latin typeface="Calibri" pitchFamily="34" charset="0"/>
                <a:ea typeface="Cambria" pitchFamily="18" charset="0"/>
                <a:cs typeface="Times New Roman" pitchFamily="18" charset="0"/>
              </a:rPr>
              <a:t>protrusion</a:t>
            </a:r>
            <a:r>
              <a:rPr lang="en-US" altLang="en-US" sz="1800" dirty="0" smtClean="0">
                <a:solidFill>
                  <a:schemeClr val="accent6"/>
                </a:solidFill>
                <a:latin typeface="Calibri" pitchFamily="34" charset="0"/>
                <a:ea typeface="Cambria" pitchFamily="18" charset="0"/>
                <a:cs typeface="Times New Roman" pitchFamily="18" charset="0"/>
              </a:rPr>
              <a:t>—in complex with partially unwound DNA and other BTFS during the formation of PIC at a gene promoter </a:t>
            </a:r>
          </a:p>
        </p:txBody>
      </p:sp>
      <p:grpSp>
        <p:nvGrpSpPr>
          <p:cNvPr id="19460" name="Group 1"/>
          <p:cNvGrpSpPr>
            <a:grpSpLocks/>
          </p:cNvGrpSpPr>
          <p:nvPr/>
        </p:nvGrpSpPr>
        <p:grpSpPr bwMode="auto">
          <a:xfrm>
            <a:off x="777875" y="609600"/>
            <a:ext cx="7680325" cy="5334000"/>
            <a:chOff x="777875" y="609600"/>
            <a:chExt cx="7680325" cy="5334000"/>
          </a:xfrm>
        </p:grpSpPr>
        <p:pic>
          <p:nvPicPr>
            <p:cNvPr id="19461" name="Picture 2" descr="voet4_fig_26_18b"/>
            <p:cNvPicPr>
              <a:picLocks noChangeAspect="1" noChangeArrowheads="1"/>
            </p:cNvPicPr>
            <p:nvPr/>
          </p:nvPicPr>
          <p:blipFill>
            <a:blip r:embed="rId3">
              <a:extLst>
                <a:ext uri="{28A0092B-C50C-407E-A947-70E740481C1C}">
                  <a14:useLocalDpi xmlns:a14="http://schemas.microsoft.com/office/drawing/2010/main" val="0"/>
                </a:ext>
              </a:extLst>
            </a:blip>
            <a:srcRect b="5988"/>
            <a:stretch>
              <a:fillRect/>
            </a:stretch>
          </p:blipFill>
          <p:spPr bwMode="auto">
            <a:xfrm>
              <a:off x="777875" y="609600"/>
              <a:ext cx="76803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8"/>
            <p:cNvSpPr txBox="1">
              <a:spLocks noChangeArrowheads="1"/>
            </p:cNvSpPr>
            <p:nvPr/>
          </p:nvSpPr>
          <p:spPr bwMode="auto">
            <a:xfrm>
              <a:off x="6818925" y="1052555"/>
              <a:ext cx="1606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2400" b="1">
                  <a:solidFill>
                    <a:schemeClr val="accent2"/>
                  </a:solidFill>
                  <a:latin typeface="Arial" pitchFamily="34" charset="0"/>
                  <a:cs typeface="Arial" pitchFamily="34" charset="0"/>
                </a:rPr>
                <a:t>Upstream</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voet4_fig_26_13"/>
          <p:cNvPicPr>
            <a:picLocks noChangeAspect="1" noChangeArrowheads="1"/>
          </p:cNvPicPr>
          <p:nvPr/>
        </p:nvPicPr>
        <p:blipFill>
          <a:blip r:embed="rId2">
            <a:extLst>
              <a:ext uri="{28A0092B-C50C-407E-A947-70E740481C1C}">
                <a14:useLocalDpi xmlns:a14="http://schemas.microsoft.com/office/drawing/2010/main" val="0"/>
              </a:ext>
            </a:extLst>
          </a:blip>
          <a:srcRect l="664" t="6357" r="124" b="8966"/>
          <a:stretch>
            <a:fillRect/>
          </a:stretch>
        </p:blipFill>
        <p:spPr bwMode="auto">
          <a:xfrm>
            <a:off x="381000" y="611188"/>
            <a:ext cx="84645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Grp="1" noChangeArrowheads="1"/>
          </p:cNvSpPr>
          <p:nvPr/>
        </p:nvSpPr>
        <p:spPr bwMode="auto">
          <a:xfrm>
            <a:off x="838200" y="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RNAPII in Action—BTFs not shown for Clarity</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20484" name="Rectangle 3"/>
          <p:cNvSpPr>
            <a:spLocks noChangeArrowheads="1"/>
          </p:cNvSpPr>
          <p:nvPr/>
        </p:nvSpPr>
        <p:spPr bwMode="auto">
          <a:xfrm>
            <a:off x="128588" y="4716463"/>
            <a:ext cx="871696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RNAPII is a large multi-subunit complex (~500kD) harboring both catalytic and regulatory functions—in particular, </a:t>
            </a:r>
            <a:r>
              <a:rPr lang="en-US" altLang="en-US" sz="1600" dirty="0">
                <a:solidFill>
                  <a:srgbClr val="00B050"/>
                </a:solidFill>
                <a:latin typeface="Calibri" pitchFamily="34" charset="0"/>
                <a:ea typeface="Cambria" pitchFamily="18" charset="0"/>
                <a:cs typeface="Times New Roman" pitchFamily="18" charset="0"/>
              </a:rPr>
              <a:t>the clamp subunit of RNAPII accounts for its </a:t>
            </a:r>
            <a:r>
              <a:rPr lang="en-US" altLang="en-US" sz="1600" dirty="0" err="1">
                <a:solidFill>
                  <a:srgbClr val="00B050"/>
                </a:solidFill>
                <a:latin typeface="Calibri" pitchFamily="34" charset="0"/>
                <a:ea typeface="Cambria" pitchFamily="18" charset="0"/>
                <a:cs typeface="Times New Roman" pitchFamily="18" charset="0"/>
              </a:rPr>
              <a:t>processivity</a:t>
            </a:r>
            <a:r>
              <a:rPr lang="en-US" altLang="en-US" sz="1600" dirty="0">
                <a:solidFill>
                  <a:srgbClr val="00B050"/>
                </a:solidFill>
                <a:latin typeface="Calibri" pitchFamily="34" charset="0"/>
                <a:ea typeface="Cambria" pitchFamily="18" charset="0"/>
                <a:cs typeface="Times New Roman" pitchFamily="18" charset="0"/>
              </a:rPr>
              <a:t> by virtue of its ability to act as a sliding clamp </a:t>
            </a:r>
            <a:r>
              <a:rPr lang="en-US" altLang="en-US" sz="1600" dirty="0">
                <a:latin typeface="Calibri" pitchFamily="34" charset="0"/>
                <a:ea typeface="Cambria" pitchFamily="18" charset="0"/>
                <a:cs typeface="Times New Roman" pitchFamily="18" charset="0"/>
              </a:rPr>
              <a:t>and thereby preventing the dissociation of RNAPII from its DNA template</a:t>
            </a:r>
          </a:p>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Using one of the DNA strands as a template and NTPs, RNAPII synthesizes a complementary strand of RNA in the 5’</a:t>
            </a:r>
            <a:r>
              <a:rPr lang="en-US" altLang="en-US" sz="1600" dirty="0">
                <a:latin typeface="Calibri" pitchFamily="34" charset="0"/>
                <a:ea typeface="Cambria" pitchFamily="18" charset="0"/>
                <a:cs typeface="Times New Roman" pitchFamily="18" charset="0"/>
                <a:sym typeface="Wingdings" pitchFamily="2" charset="2"/>
              </a:rPr>
              <a:t>3’ sense in </a:t>
            </a:r>
            <a:r>
              <a:rPr lang="en-US" altLang="en-US" sz="1600" dirty="0">
                <a:latin typeface="Calibri" pitchFamily="34" charset="0"/>
                <a:ea typeface="Cambria" pitchFamily="18" charset="0"/>
                <a:cs typeface="Times New Roman" pitchFamily="18" charset="0"/>
              </a:rPr>
              <a:t>the presence of a plethora of so-called “</a:t>
            </a:r>
            <a:r>
              <a:rPr lang="en-US" altLang="en-US" sz="1600" dirty="0">
                <a:solidFill>
                  <a:srgbClr val="FF0000"/>
                </a:solidFill>
                <a:latin typeface="Calibri" pitchFamily="34" charset="0"/>
                <a:ea typeface="Cambria" pitchFamily="18" charset="0"/>
                <a:cs typeface="Times New Roman" pitchFamily="18" charset="0"/>
              </a:rPr>
              <a:t>transcription elongation factors</a:t>
            </a:r>
            <a:r>
              <a:rPr lang="en-US" altLang="en-US" sz="1600" dirty="0">
                <a:latin typeface="Calibri" pitchFamily="34" charset="0"/>
                <a:ea typeface="Cambria" pitchFamily="18" charset="0"/>
                <a:cs typeface="Times New Roman" pitchFamily="18" charset="0"/>
              </a:rPr>
              <a:t>”</a:t>
            </a:r>
          </a:p>
          <a:p>
            <a:pPr>
              <a:spcBef>
                <a:spcPct val="0"/>
              </a:spcBef>
              <a:spcAft>
                <a:spcPts val="1200"/>
              </a:spcAft>
              <a:buFontTx/>
              <a:buChar char="-"/>
            </a:pPr>
            <a:r>
              <a:rPr lang="en-US" altLang="en-US" sz="1600" dirty="0">
                <a:latin typeface="Calibri" pitchFamily="34" charset="0"/>
                <a:ea typeface="Cambria" pitchFamily="18" charset="0"/>
                <a:cs typeface="Times New Roman" pitchFamily="18" charset="0"/>
              </a:rPr>
              <a:t>This newly transcribed RNA </a:t>
            </a:r>
            <a:r>
              <a:rPr lang="en-US" altLang="en-US" sz="1600" dirty="0" smtClean="0">
                <a:latin typeface="Calibri" pitchFamily="34" charset="0"/>
                <a:ea typeface="Cambria" pitchFamily="18" charset="0"/>
                <a:cs typeface="Times New Roman" pitchFamily="18" charset="0"/>
              </a:rPr>
              <a:t>strand—</a:t>
            </a:r>
            <a:r>
              <a:rPr lang="en-US" altLang="en-US" sz="1600" dirty="0" smtClean="0">
                <a:solidFill>
                  <a:srgbClr val="00B050"/>
                </a:solidFill>
                <a:latin typeface="Calibri" pitchFamily="34" charset="0"/>
                <a:ea typeface="Cambria" pitchFamily="18" charset="0"/>
                <a:cs typeface="Times New Roman" pitchFamily="18" charset="0"/>
              </a:rPr>
              <a:t>the </a:t>
            </a:r>
            <a:r>
              <a:rPr lang="en-US" altLang="en-US" sz="1600" dirty="0">
                <a:solidFill>
                  <a:srgbClr val="00B050"/>
                </a:solidFill>
                <a:latin typeface="Calibri" pitchFamily="34" charset="0"/>
                <a:ea typeface="Cambria" pitchFamily="18" charset="0"/>
                <a:cs typeface="Times New Roman" pitchFamily="18" charset="0"/>
              </a:rPr>
              <a:t>primary transcript or </a:t>
            </a:r>
            <a:r>
              <a:rPr lang="en-US" altLang="en-US" sz="1600" dirty="0" smtClean="0">
                <a:solidFill>
                  <a:srgbClr val="00B050"/>
                </a:solidFill>
                <a:latin typeface="Calibri" pitchFamily="34" charset="0"/>
                <a:ea typeface="Cambria" pitchFamily="18" charset="0"/>
                <a:cs typeface="Times New Roman" pitchFamily="18" charset="0"/>
              </a:rPr>
              <a:t>pre-mRNA</a:t>
            </a:r>
            <a:r>
              <a:rPr lang="en-US" altLang="en-US" sz="1600" dirty="0" smtClean="0">
                <a:latin typeface="Calibri" pitchFamily="34" charset="0"/>
                <a:ea typeface="Cambria" pitchFamily="18" charset="0"/>
                <a:cs typeface="Times New Roman" pitchFamily="18" charset="0"/>
              </a:rPr>
              <a:t>—will </a:t>
            </a:r>
            <a:r>
              <a:rPr lang="en-US" altLang="en-US" sz="1600" dirty="0">
                <a:latin typeface="Calibri" pitchFamily="34" charset="0"/>
                <a:ea typeface="Cambria" pitchFamily="18" charset="0"/>
                <a:cs typeface="Times New Roman" pitchFamily="18" charset="0"/>
              </a:rPr>
              <a:t>ultimately serve as a precursor of fully mature mRNA   </a:t>
            </a:r>
          </a:p>
        </p:txBody>
      </p:sp>
      <p:sp>
        <p:nvSpPr>
          <p:cNvPr id="3" name="TextBox 2"/>
          <p:cNvSpPr txBox="1"/>
          <p:nvPr/>
        </p:nvSpPr>
        <p:spPr>
          <a:xfrm>
            <a:off x="1520825" y="346075"/>
            <a:ext cx="1527175" cy="339725"/>
          </a:xfrm>
          <a:prstGeom prst="rect">
            <a:avLst/>
          </a:prstGeom>
          <a:noFill/>
        </p:spPr>
        <p:txBody>
          <a:bodyPr wrap="none">
            <a:spAutoFit/>
          </a:bodyPr>
          <a:lstStyle/>
          <a:p>
            <a:pPr>
              <a:defRPr/>
            </a:pPr>
            <a:r>
              <a:rPr lang="en-US" sz="1600" b="1" u="sng" dirty="0">
                <a:solidFill>
                  <a:schemeClr val="accent6"/>
                </a:solidFill>
                <a:latin typeface="Arial Narrow" panose="020B0606020202030204" pitchFamily="34" charset="0"/>
              </a:rPr>
              <a:t>Crystal structure</a:t>
            </a:r>
          </a:p>
        </p:txBody>
      </p:sp>
      <p:sp>
        <p:nvSpPr>
          <p:cNvPr id="7" name="TextBox 6"/>
          <p:cNvSpPr txBox="1"/>
          <p:nvPr/>
        </p:nvSpPr>
        <p:spPr>
          <a:xfrm>
            <a:off x="471488" y="4446588"/>
            <a:ext cx="8215312" cy="338137"/>
          </a:xfrm>
          <a:prstGeom prst="rect">
            <a:avLst/>
          </a:prstGeom>
          <a:noFill/>
        </p:spPr>
        <p:txBody>
          <a:bodyPr wrap="none">
            <a:spAutoFit/>
          </a:bodyPr>
          <a:lstStyle/>
          <a:p>
            <a:pPr>
              <a:defRPr/>
            </a:pPr>
            <a:r>
              <a:rPr lang="en-US" sz="1600" b="1" u="sng" dirty="0">
                <a:solidFill>
                  <a:schemeClr val="accent6"/>
                </a:solidFill>
                <a:latin typeface="Arial Narrow" panose="020B0606020202030204" pitchFamily="34" charset="0"/>
              </a:rPr>
              <a:t>RNAPII in complex with partially-unwound DNA  during the act of transcription of a mRNA precursor </a:t>
            </a:r>
          </a:p>
        </p:txBody>
      </p:sp>
      <p:sp>
        <p:nvSpPr>
          <p:cNvPr id="8" name="TextBox 7"/>
          <p:cNvSpPr txBox="1"/>
          <p:nvPr/>
        </p:nvSpPr>
        <p:spPr>
          <a:xfrm>
            <a:off x="4244975" y="346075"/>
            <a:ext cx="3030538" cy="339725"/>
          </a:xfrm>
          <a:prstGeom prst="rect">
            <a:avLst/>
          </a:prstGeom>
          <a:noFill/>
        </p:spPr>
        <p:txBody>
          <a:bodyPr wrap="none">
            <a:spAutoFit/>
          </a:bodyPr>
          <a:lstStyle/>
          <a:p>
            <a:pPr>
              <a:defRPr/>
            </a:pPr>
            <a:r>
              <a:rPr lang="en-US" sz="1600" b="1" u="sng" dirty="0">
                <a:solidFill>
                  <a:schemeClr val="accent6"/>
                </a:solidFill>
                <a:latin typeface="Arial Narrow" panose="020B0606020202030204" pitchFamily="34" charset="0"/>
              </a:rPr>
              <a:t>A schematic of the crystal structure</a:t>
            </a:r>
          </a:p>
        </p:txBody>
      </p:sp>
      <p:sp>
        <p:nvSpPr>
          <p:cNvPr id="20488" name="TextBox 9"/>
          <p:cNvSpPr txBox="1">
            <a:spLocks noChangeArrowheads="1"/>
          </p:cNvSpPr>
          <p:nvPr/>
        </p:nvSpPr>
        <p:spPr bwMode="auto">
          <a:xfrm>
            <a:off x="5030788" y="2754313"/>
            <a:ext cx="10207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a:spcBef>
                <a:spcPct val="0"/>
              </a:spcBef>
              <a:buFontTx/>
              <a:buNone/>
            </a:pPr>
            <a:r>
              <a:rPr lang="en-US" altLang="en-US" sz="1400" b="1" dirty="0">
                <a:solidFill>
                  <a:srgbClr val="FF0000"/>
                </a:solidFill>
                <a:latin typeface="Arial Narrow" pitchFamily="34" charset="0"/>
              </a:rPr>
              <a:t>Transcribed</a:t>
            </a:r>
          </a:p>
          <a:p>
            <a:pPr algn="r">
              <a:spcBef>
                <a:spcPct val="0"/>
              </a:spcBef>
              <a:buFontTx/>
              <a:buNone/>
            </a:pPr>
            <a:r>
              <a:rPr lang="en-US" altLang="en-US" sz="1400" b="1" dirty="0">
                <a:solidFill>
                  <a:srgbClr val="FF0000"/>
                </a:solidFill>
                <a:latin typeface="Arial Narrow" pitchFamily="34" charset="0"/>
              </a:rPr>
              <a:t>RNA strand</a:t>
            </a:r>
          </a:p>
        </p:txBody>
      </p:sp>
      <p:sp>
        <p:nvSpPr>
          <p:cNvPr id="20489" name="TextBox 10"/>
          <p:cNvSpPr txBox="1">
            <a:spLocks noChangeArrowheads="1"/>
          </p:cNvSpPr>
          <p:nvPr/>
        </p:nvSpPr>
        <p:spPr bwMode="auto">
          <a:xfrm>
            <a:off x="5022850" y="1576388"/>
            <a:ext cx="9890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a:spcBef>
                <a:spcPct val="0"/>
              </a:spcBef>
              <a:buFontTx/>
              <a:buNone/>
            </a:pPr>
            <a:r>
              <a:rPr lang="en-US" altLang="en-US" sz="1400" b="1" dirty="0">
                <a:solidFill>
                  <a:srgbClr val="00B0F0"/>
                </a:solidFill>
                <a:latin typeface="Arial Narrow" pitchFamily="34" charset="0"/>
              </a:rPr>
              <a:t>Template </a:t>
            </a:r>
          </a:p>
          <a:p>
            <a:pPr algn="r">
              <a:spcBef>
                <a:spcPct val="0"/>
              </a:spcBef>
              <a:buFontTx/>
              <a:buNone/>
            </a:pPr>
            <a:r>
              <a:rPr lang="en-US" altLang="en-US" sz="1400" b="1" dirty="0">
                <a:solidFill>
                  <a:srgbClr val="00B0F0"/>
                </a:solidFill>
                <a:latin typeface="Arial Narrow" pitchFamily="34" charset="0"/>
              </a:rPr>
              <a:t>DNA strand</a:t>
            </a:r>
          </a:p>
        </p:txBody>
      </p:sp>
      <p:sp>
        <p:nvSpPr>
          <p:cNvPr id="20490" name="TextBox 11"/>
          <p:cNvSpPr txBox="1">
            <a:spLocks noChangeArrowheads="1"/>
          </p:cNvSpPr>
          <p:nvPr/>
        </p:nvSpPr>
        <p:spPr bwMode="auto">
          <a:xfrm>
            <a:off x="7548534" y="1993900"/>
            <a:ext cx="11192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r">
              <a:spcBef>
                <a:spcPct val="0"/>
              </a:spcBef>
              <a:buFontTx/>
              <a:buNone/>
            </a:pPr>
            <a:r>
              <a:rPr lang="en-US" altLang="en-US" sz="1400" b="1" dirty="0" err="1" smtClean="0">
                <a:solidFill>
                  <a:srgbClr val="AACB2B"/>
                </a:solidFill>
                <a:latin typeface="Arial Narrow" pitchFamily="34" charset="0"/>
              </a:rPr>
              <a:t>Nontemplate</a:t>
            </a:r>
            <a:r>
              <a:rPr lang="en-US" altLang="en-US" sz="1400" b="1" dirty="0" smtClean="0">
                <a:solidFill>
                  <a:srgbClr val="AACB2B"/>
                </a:solidFill>
                <a:latin typeface="Arial Narrow" pitchFamily="34" charset="0"/>
              </a:rPr>
              <a:t> </a:t>
            </a:r>
            <a:endParaRPr lang="en-US" altLang="en-US" sz="1400" b="1" dirty="0">
              <a:solidFill>
                <a:srgbClr val="AACB2B"/>
              </a:solidFill>
              <a:latin typeface="Arial Narrow" pitchFamily="34" charset="0"/>
            </a:endParaRPr>
          </a:p>
          <a:p>
            <a:pPr algn="r">
              <a:spcBef>
                <a:spcPct val="0"/>
              </a:spcBef>
              <a:buFontTx/>
              <a:buNone/>
            </a:pPr>
            <a:r>
              <a:rPr lang="en-US" altLang="en-US" sz="1400" b="1" dirty="0">
                <a:solidFill>
                  <a:srgbClr val="AACB2B"/>
                </a:solidFill>
                <a:latin typeface="Arial Narrow" pitchFamily="34" charset="0"/>
              </a:rPr>
              <a:t>DNA strand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1000"/>
                                        <p:tgtEl>
                                          <p:spTgt spid="20484">
                                            <p:txEl>
                                              <p:pRg st="0" end="0"/>
                                            </p:txEl>
                                          </p:spTgt>
                                        </p:tgtEl>
                                      </p:cBhvr>
                                    </p:animEffect>
                                    <p:anim calcmode="lin" valueType="num">
                                      <p:cBhvr>
                                        <p:cTn id="8"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4">
                                            <p:txEl>
                                              <p:pRg st="1" end="1"/>
                                            </p:txEl>
                                          </p:spTgt>
                                        </p:tgtEl>
                                        <p:attrNameLst>
                                          <p:attrName>style.visibility</p:attrName>
                                        </p:attrNameLst>
                                      </p:cBhvr>
                                      <p:to>
                                        <p:strVal val="visible"/>
                                      </p:to>
                                    </p:set>
                                    <p:animEffect transition="in" filter="fade">
                                      <p:cBhvr>
                                        <p:cTn id="14" dur="1000"/>
                                        <p:tgtEl>
                                          <p:spTgt spid="20484">
                                            <p:txEl>
                                              <p:pRg st="1" end="1"/>
                                            </p:txEl>
                                          </p:spTgt>
                                        </p:tgtEl>
                                      </p:cBhvr>
                                    </p:animEffect>
                                    <p:anim calcmode="lin" valueType="num">
                                      <p:cBhvr>
                                        <p:cTn id="15"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0484">
                                            <p:txEl>
                                              <p:pRg st="1" end="1"/>
                                            </p:txEl>
                                          </p:spTgt>
                                        </p:tgtEl>
                                        <p:attrNameLst>
                                          <p:attrName>ppt_y</p:attrName>
                                        </p:attrNameLst>
                                      </p:cBhvr>
                                      <p:tavLst>
                                        <p:tav tm="0">
                                          <p:val>
                                            <p:strVal val="#ppt_y+.1"/>
                                          </p:val>
                                        </p:tav>
                                        <p:tav tm="100000">
                                          <p:val>
                                            <p:strVal val="#ppt_y"/>
                                          </p:val>
                                        </p:tav>
                                      </p:tavLst>
                                    </p:anim>
                                  </p:childTnLst>
                                </p:cTn>
                              </p:par>
                              <p:par>
                                <p:cTn id="17" presetID="31" presetClass="entr" presetSubtype="0" fill="hold" grpId="0" nodeType="withEffect">
                                  <p:stCondLst>
                                    <p:cond delay="0"/>
                                  </p:stCondLst>
                                  <p:childTnLst>
                                    <p:set>
                                      <p:cBhvr>
                                        <p:cTn id="18" dur="1" fill="hold">
                                          <p:stCondLst>
                                            <p:cond delay="0"/>
                                          </p:stCondLst>
                                        </p:cTn>
                                        <p:tgtEl>
                                          <p:spTgt spid="20489"/>
                                        </p:tgtEl>
                                        <p:attrNameLst>
                                          <p:attrName>style.visibility</p:attrName>
                                        </p:attrNameLst>
                                      </p:cBhvr>
                                      <p:to>
                                        <p:strVal val="visible"/>
                                      </p:to>
                                    </p:set>
                                    <p:anim calcmode="lin" valueType="num">
                                      <p:cBhvr>
                                        <p:cTn id="19" dur="1000" fill="hold"/>
                                        <p:tgtEl>
                                          <p:spTgt spid="20489"/>
                                        </p:tgtEl>
                                        <p:attrNameLst>
                                          <p:attrName>ppt_w</p:attrName>
                                        </p:attrNameLst>
                                      </p:cBhvr>
                                      <p:tavLst>
                                        <p:tav tm="0">
                                          <p:val>
                                            <p:fltVal val="0"/>
                                          </p:val>
                                        </p:tav>
                                        <p:tav tm="100000">
                                          <p:val>
                                            <p:strVal val="#ppt_w"/>
                                          </p:val>
                                        </p:tav>
                                      </p:tavLst>
                                    </p:anim>
                                    <p:anim calcmode="lin" valueType="num">
                                      <p:cBhvr>
                                        <p:cTn id="20" dur="1000" fill="hold"/>
                                        <p:tgtEl>
                                          <p:spTgt spid="20489"/>
                                        </p:tgtEl>
                                        <p:attrNameLst>
                                          <p:attrName>ppt_h</p:attrName>
                                        </p:attrNameLst>
                                      </p:cBhvr>
                                      <p:tavLst>
                                        <p:tav tm="0">
                                          <p:val>
                                            <p:fltVal val="0"/>
                                          </p:val>
                                        </p:tav>
                                        <p:tav tm="100000">
                                          <p:val>
                                            <p:strVal val="#ppt_h"/>
                                          </p:val>
                                        </p:tav>
                                      </p:tavLst>
                                    </p:anim>
                                    <p:anim calcmode="lin" valueType="num">
                                      <p:cBhvr>
                                        <p:cTn id="21" dur="1000" fill="hold"/>
                                        <p:tgtEl>
                                          <p:spTgt spid="20489"/>
                                        </p:tgtEl>
                                        <p:attrNameLst>
                                          <p:attrName>style.rotation</p:attrName>
                                        </p:attrNameLst>
                                      </p:cBhvr>
                                      <p:tavLst>
                                        <p:tav tm="0">
                                          <p:val>
                                            <p:fltVal val="90"/>
                                          </p:val>
                                        </p:tav>
                                        <p:tav tm="100000">
                                          <p:val>
                                            <p:fltVal val="0"/>
                                          </p:val>
                                        </p:tav>
                                      </p:tavLst>
                                    </p:anim>
                                    <p:animEffect transition="in" filter="fade">
                                      <p:cBhvr>
                                        <p:cTn id="22" dur="1000"/>
                                        <p:tgtEl>
                                          <p:spTgt spid="20489"/>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0488"/>
                                        </p:tgtEl>
                                        <p:attrNameLst>
                                          <p:attrName>style.visibility</p:attrName>
                                        </p:attrNameLst>
                                      </p:cBhvr>
                                      <p:to>
                                        <p:strVal val="visible"/>
                                      </p:to>
                                    </p:set>
                                    <p:anim calcmode="lin" valueType="num">
                                      <p:cBhvr>
                                        <p:cTn id="25" dur="1000" fill="hold"/>
                                        <p:tgtEl>
                                          <p:spTgt spid="20488"/>
                                        </p:tgtEl>
                                        <p:attrNameLst>
                                          <p:attrName>ppt_w</p:attrName>
                                        </p:attrNameLst>
                                      </p:cBhvr>
                                      <p:tavLst>
                                        <p:tav tm="0">
                                          <p:val>
                                            <p:fltVal val="0"/>
                                          </p:val>
                                        </p:tav>
                                        <p:tav tm="100000">
                                          <p:val>
                                            <p:strVal val="#ppt_w"/>
                                          </p:val>
                                        </p:tav>
                                      </p:tavLst>
                                    </p:anim>
                                    <p:anim calcmode="lin" valueType="num">
                                      <p:cBhvr>
                                        <p:cTn id="26" dur="1000" fill="hold"/>
                                        <p:tgtEl>
                                          <p:spTgt spid="20488"/>
                                        </p:tgtEl>
                                        <p:attrNameLst>
                                          <p:attrName>ppt_h</p:attrName>
                                        </p:attrNameLst>
                                      </p:cBhvr>
                                      <p:tavLst>
                                        <p:tav tm="0">
                                          <p:val>
                                            <p:fltVal val="0"/>
                                          </p:val>
                                        </p:tav>
                                        <p:tav tm="100000">
                                          <p:val>
                                            <p:strVal val="#ppt_h"/>
                                          </p:val>
                                        </p:tav>
                                      </p:tavLst>
                                    </p:anim>
                                    <p:anim calcmode="lin" valueType="num">
                                      <p:cBhvr>
                                        <p:cTn id="27" dur="1000" fill="hold"/>
                                        <p:tgtEl>
                                          <p:spTgt spid="20488"/>
                                        </p:tgtEl>
                                        <p:attrNameLst>
                                          <p:attrName>style.rotation</p:attrName>
                                        </p:attrNameLst>
                                      </p:cBhvr>
                                      <p:tavLst>
                                        <p:tav tm="0">
                                          <p:val>
                                            <p:fltVal val="90"/>
                                          </p:val>
                                        </p:tav>
                                        <p:tav tm="100000">
                                          <p:val>
                                            <p:fltVal val="0"/>
                                          </p:val>
                                        </p:tav>
                                      </p:tavLst>
                                    </p:anim>
                                    <p:animEffect transition="in" filter="fade">
                                      <p:cBhvr>
                                        <p:cTn id="28" dur="1000"/>
                                        <p:tgtEl>
                                          <p:spTgt spid="2048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484">
                                            <p:txEl>
                                              <p:pRg st="2" end="2"/>
                                            </p:txEl>
                                          </p:spTgt>
                                        </p:tgtEl>
                                        <p:attrNameLst>
                                          <p:attrName>style.visibility</p:attrName>
                                        </p:attrNameLst>
                                      </p:cBhvr>
                                      <p:to>
                                        <p:strVal val="visible"/>
                                      </p:to>
                                    </p:set>
                                    <p:animEffect transition="in" filter="fade">
                                      <p:cBhvr>
                                        <p:cTn id="33" dur="1000"/>
                                        <p:tgtEl>
                                          <p:spTgt spid="20484">
                                            <p:txEl>
                                              <p:pRg st="2" end="2"/>
                                            </p:txEl>
                                          </p:spTgt>
                                        </p:tgtEl>
                                      </p:cBhvr>
                                    </p:animEffect>
                                    <p:anim calcmode="lin" valueType="num">
                                      <p:cBhvr>
                                        <p:cTn id="34" dur="10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048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nvSpPr>
        <p:spPr bwMode="auto">
          <a:xfrm>
            <a:off x="1295400" y="838200"/>
            <a:ext cx="6781800" cy="609600"/>
          </a:xfrm>
          <a:prstGeom prst="rect">
            <a:avLst/>
          </a:prstGeom>
          <a:noFill/>
          <a:ln>
            <a:noFill/>
          </a:ln>
          <a:effectLst/>
          <a:extLst/>
        </p:spPr>
        <p:txBody>
          <a:bodyPr/>
          <a:lstStyle/>
          <a:p>
            <a:pPr>
              <a:defRPr/>
            </a:pPr>
            <a:r>
              <a:rPr lang="en-US" altLang="en-US" sz="3000" b="1" dirty="0">
                <a:solidFill>
                  <a:srgbClr val="FF6600"/>
                </a:solidFill>
                <a:latin typeface="Arial" panose="020B0604020202020204" pitchFamily="34" charset="0"/>
                <a:ea typeface="Cambria" pitchFamily="18" charset="0"/>
                <a:cs typeface="Arial" panose="020B0604020202020204" pitchFamily="34" charset="0"/>
              </a:rPr>
              <a:t>§</a:t>
            </a:r>
            <a:r>
              <a:rPr lang="en-US" altLang="en-US" sz="3000" b="1" dirty="0">
                <a:solidFill>
                  <a:srgbClr val="FF6D09"/>
                </a:solidFill>
                <a:latin typeface="Arial" pitchFamily="34" charset="0"/>
                <a:cs typeface="Arial" pitchFamily="34" charset="0"/>
              </a:rPr>
              <a:t>4.4a </a:t>
            </a:r>
            <a:r>
              <a:rPr lang="en-US" sz="3000" b="1" dirty="0" smtClean="0">
                <a:solidFill>
                  <a:srgbClr val="FF6D09"/>
                </a:solidFill>
                <a:latin typeface="Arial" charset="0"/>
              </a:rPr>
              <a:t>Transcriptional </a:t>
            </a:r>
            <a:r>
              <a:rPr lang="en-US" sz="3000" b="1" dirty="0">
                <a:solidFill>
                  <a:srgbClr val="FF6D09"/>
                </a:solidFill>
                <a:latin typeface="Arial" charset="0"/>
              </a:rPr>
              <a:t>Machinery</a:t>
            </a:r>
          </a:p>
          <a:p>
            <a:pPr algn="ctr">
              <a:defRPr/>
            </a:pPr>
            <a:endParaRPr lang="en-US" sz="3000" b="1" dirty="0">
              <a:solidFill>
                <a:srgbClr val="FF6D09"/>
              </a:solidFill>
              <a:latin typeface="Arial" charset="0"/>
            </a:endParaRPr>
          </a:p>
          <a:p>
            <a:pPr marL="457200" indent="-457200">
              <a:buFont typeface="Arial" pitchFamily="34" charset="0"/>
              <a:buChar char="•"/>
              <a:defRPr/>
            </a:pPr>
            <a:endParaRPr lang="en-US" sz="3000" b="1" dirty="0">
              <a:solidFill>
                <a:srgbClr val="FF6D09"/>
              </a:solidFill>
              <a:latin typeface="Arial"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5151" t="1678" r="10343" b="2909"/>
          <a:stretch/>
        </p:blipFill>
        <p:spPr>
          <a:xfrm>
            <a:off x="1295400" y="1600200"/>
            <a:ext cx="7086600" cy="5029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4"/>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4.4a</a:t>
            </a:r>
            <a:endParaRPr lang="en-US" altLang="en-US" sz="2400" b="1"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buFontTx/>
              <a:buNone/>
            </a:pPr>
            <a:endParaRPr lang="en-US" altLang="en-US" sz="2400" dirty="0">
              <a:solidFill>
                <a:srgbClr val="FF6D09"/>
              </a:solidFill>
              <a:latin typeface="Arial" pitchFamily="34" charset="0"/>
            </a:endParaRPr>
          </a:p>
        </p:txBody>
      </p:sp>
      <p:sp>
        <p:nvSpPr>
          <p:cNvPr id="24580" name="Rectangle 3"/>
          <p:cNvSpPr>
            <a:spLocks noChangeArrowheads="1"/>
          </p:cNvSpPr>
          <p:nvPr/>
        </p:nvSpPr>
        <p:spPr bwMode="auto">
          <a:xfrm>
            <a:off x="990600" y="1447800"/>
            <a:ext cx="6989763"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buFontTx/>
              <a:buChar char="-"/>
              <a:defRPr/>
            </a:pPr>
            <a:r>
              <a:rPr lang="en-US" altLang="en-US" sz="1800" dirty="0" smtClean="0">
                <a:solidFill>
                  <a:srgbClr val="22190A"/>
                </a:solidFill>
                <a:latin typeface="Calibri" pitchFamily="34" charset="0"/>
                <a:ea typeface="Cambria" pitchFamily="18" charset="0"/>
                <a:cs typeface="Calibri" pitchFamily="34" charset="0"/>
              </a:rPr>
              <a:t>What are the functions of the three eukaryotic RNA polymerases?</a:t>
            </a:r>
            <a:endParaRPr lang="en-US" altLang="en-US" sz="1800" dirty="0" smtClean="0">
              <a:solidFill>
                <a:srgbClr val="000000"/>
              </a:solidFill>
              <a:latin typeface="Calibri" pitchFamily="34" charset="0"/>
              <a:ea typeface="Cambria" pitchFamily="18" charset="0"/>
              <a:cs typeface="Calibri" pitchFamily="34" charset="0"/>
            </a:endParaRPr>
          </a:p>
          <a:p>
            <a:pPr marL="0" indent="0">
              <a:buFontTx/>
              <a:buNone/>
              <a:defRPr/>
            </a:pPr>
            <a:endParaRPr lang="en-US" altLang="en-US" sz="1800" dirty="0" smtClean="0">
              <a:solidFill>
                <a:srgbClr val="22190A"/>
              </a:solidFill>
              <a:latin typeface="Calibri" pitchFamily="34" charset="0"/>
              <a:ea typeface="Cambria" pitchFamily="18" charset="0"/>
              <a:cs typeface="Calibri" pitchFamily="34" charset="0"/>
            </a:endParaRPr>
          </a:p>
          <a:p>
            <a:pPr>
              <a:buFontTx/>
              <a:buChar char="-"/>
              <a:defRPr/>
            </a:pPr>
            <a:r>
              <a:rPr lang="en-US" altLang="en-US" sz="1800" dirty="0" smtClean="0">
                <a:solidFill>
                  <a:srgbClr val="22190A"/>
                </a:solidFill>
                <a:latin typeface="Calibri" pitchFamily="34" charset="0"/>
                <a:ea typeface="Cambria" pitchFamily="18" charset="0"/>
                <a:cs typeface="Calibri" pitchFamily="34" charset="0"/>
              </a:rPr>
              <a:t>What are the advantages of having multiple types of promoters and enhancers?</a:t>
            </a:r>
            <a:endParaRPr lang="en-US" altLang="en-US" sz="1800" dirty="0" smtClean="0">
              <a:solidFill>
                <a:srgbClr val="000000"/>
              </a:solidFill>
              <a:latin typeface="Calibri" pitchFamily="34" charset="0"/>
              <a:ea typeface="Cambria" pitchFamily="18" charset="0"/>
              <a:cs typeface="Calibri" pitchFamily="34" charset="0"/>
            </a:endParaRPr>
          </a:p>
          <a:p>
            <a:pPr>
              <a:buFontTx/>
              <a:buChar char="-"/>
              <a:defRPr/>
            </a:pPr>
            <a:endParaRPr lang="en-US" altLang="en-US" sz="1800" dirty="0" smtClean="0">
              <a:solidFill>
                <a:srgbClr val="000000"/>
              </a:solidFill>
              <a:latin typeface="Calibri" pitchFamily="34" charset="0"/>
              <a:ea typeface="Cambria" pitchFamily="18" charset="0"/>
              <a:cs typeface="Calibri" pitchFamily="34" charset="0"/>
            </a:endParaRPr>
          </a:p>
          <a:p>
            <a:pPr>
              <a:buFontTx/>
              <a:buChar char="-"/>
              <a:defRPr/>
            </a:pPr>
            <a:r>
              <a:rPr lang="en-US" altLang="en-US" sz="1800" dirty="0" smtClean="0">
                <a:solidFill>
                  <a:srgbClr val="22190A"/>
                </a:solidFill>
                <a:latin typeface="Calibri" pitchFamily="34" charset="0"/>
                <a:ea typeface="Cambria" pitchFamily="18" charset="0"/>
                <a:cs typeface="Calibri" pitchFamily="34" charset="0"/>
              </a:rPr>
              <a:t>Summarize the roles of basal transcription factors in the formation of transcription preinitiation complex (PIC) with RNAPII</a:t>
            </a:r>
          </a:p>
          <a:p>
            <a:pPr marL="0" indent="0">
              <a:buFontTx/>
              <a:buNone/>
              <a:defRPr/>
            </a:pPr>
            <a:endParaRPr lang="en-US" altLang="en-US" sz="1800" dirty="0" smtClean="0">
              <a:solidFill>
                <a:srgbClr val="22190A"/>
              </a:solidFill>
              <a:latin typeface="Calibri" pitchFamily="34" charset="0"/>
              <a:ea typeface="Cambria" pitchFamily="18" charset="0"/>
              <a:cs typeface="Calibri" pitchFamily="34" charset="0"/>
            </a:endParaRPr>
          </a:p>
          <a:p>
            <a:pPr>
              <a:buFontTx/>
              <a:buChar char="-"/>
              <a:defRPr/>
            </a:pPr>
            <a:r>
              <a:rPr lang="en-US" altLang="en-US" sz="1800" dirty="0" smtClean="0">
                <a:solidFill>
                  <a:srgbClr val="22190A"/>
                </a:solidFill>
                <a:latin typeface="Calibri" pitchFamily="34" charset="0"/>
                <a:ea typeface="Cambria" pitchFamily="18" charset="0"/>
                <a:cs typeface="Calibri" pitchFamily="34" charset="0"/>
              </a:rPr>
              <a:t>Why are gene-specific transcription factors important?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506963"/>
            <a:ext cx="5396754" cy="6046237"/>
          </a:xfrm>
          <a:prstGeom prst="rect">
            <a:avLst/>
          </a:prstGeom>
        </p:spPr>
      </p:pic>
      <p:sp>
        <p:nvSpPr>
          <p:cNvPr id="6" name="Rectangle 5"/>
          <p:cNvSpPr>
            <a:spLocks noChangeArrowheads="1"/>
          </p:cNvSpPr>
          <p:nvPr/>
        </p:nvSpPr>
        <p:spPr bwMode="auto">
          <a:xfrm>
            <a:off x="6224955" y="1440234"/>
            <a:ext cx="215704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lgn="ctr">
              <a:spcBef>
                <a:spcPts val="0"/>
              </a:spcBef>
              <a:buNone/>
              <a:defRPr/>
            </a:pPr>
            <a:r>
              <a:rPr lang="en-US" altLang="en-US" sz="1800" b="1" dirty="0" smtClean="0">
                <a:solidFill>
                  <a:schemeClr val="accent2"/>
                </a:solidFill>
                <a:latin typeface="Calibri" pitchFamily="34" charset="0"/>
                <a:ea typeface="Cambria" pitchFamily="18" charset="0"/>
                <a:cs typeface="Calibri" pitchFamily="34" charset="0"/>
              </a:rPr>
              <a:t>Lasso/Lariat</a:t>
            </a:r>
          </a:p>
          <a:p>
            <a:pPr marL="0" indent="0" algn="ctr">
              <a:spcBef>
                <a:spcPts val="0"/>
              </a:spcBef>
              <a:buNone/>
              <a:defRPr/>
            </a:pPr>
            <a:r>
              <a:rPr lang="en-US" altLang="en-US" sz="1800" dirty="0" smtClean="0">
                <a:solidFill>
                  <a:srgbClr val="22190A"/>
                </a:solidFill>
                <a:latin typeface="Calibri" pitchFamily="34" charset="0"/>
                <a:ea typeface="Cambria" pitchFamily="18" charset="0"/>
                <a:cs typeface="Calibri" pitchFamily="34" charset="0"/>
              </a:rPr>
              <a:t>a looped-rope for restraining an object or an animal</a:t>
            </a:r>
          </a:p>
        </p:txBody>
      </p:sp>
      <p:sp>
        <p:nvSpPr>
          <p:cNvPr id="2" name="Rectangle 3"/>
          <p:cNvSpPr>
            <a:spLocks noGrp="1" noChangeArrowheads="1"/>
          </p:cNvSpPr>
          <p:nvPr/>
        </p:nvSpPr>
        <p:spPr bwMode="auto">
          <a:xfrm>
            <a:off x="705455" y="1735598"/>
            <a:ext cx="4964722" cy="609600"/>
          </a:xfrm>
          <a:prstGeom prst="rect">
            <a:avLst/>
          </a:prstGeom>
          <a:noFill/>
          <a:ln>
            <a:noFill/>
          </a:ln>
          <a:effectLst/>
          <a:extLst/>
        </p:spPr>
        <p:txBody>
          <a:bodyPr/>
          <a:lstStyle/>
          <a:p>
            <a:pPr>
              <a:defRPr/>
            </a:pPr>
            <a:r>
              <a:rPr lang="en-US" altLang="en-US" sz="3000" b="1" dirty="0">
                <a:solidFill>
                  <a:srgbClr val="FF6600"/>
                </a:solidFill>
                <a:latin typeface="Arial" panose="020B0604020202020204" pitchFamily="34" charset="0"/>
                <a:ea typeface="Cambria" pitchFamily="18" charset="0"/>
                <a:cs typeface="Arial" panose="020B0604020202020204" pitchFamily="34" charset="0"/>
              </a:rPr>
              <a:t>§</a:t>
            </a:r>
            <a:r>
              <a:rPr lang="en-US" altLang="en-US" sz="3000" b="1" dirty="0" smtClean="0">
                <a:solidFill>
                  <a:srgbClr val="FF6D09"/>
                </a:solidFill>
                <a:latin typeface="Arial" pitchFamily="34" charset="0"/>
                <a:cs typeface="Arial" pitchFamily="34" charset="0"/>
              </a:rPr>
              <a:t>4.4b </a:t>
            </a:r>
            <a:r>
              <a:rPr lang="en-US" sz="3000" b="1" dirty="0" smtClean="0">
                <a:solidFill>
                  <a:srgbClr val="FF6D09"/>
                </a:solidFill>
                <a:latin typeface="Arial" charset="0"/>
              </a:rPr>
              <a:t>RNA </a:t>
            </a:r>
            <a:r>
              <a:rPr lang="en-US" sz="3000" b="1" dirty="0">
                <a:solidFill>
                  <a:srgbClr val="FF6D09"/>
                </a:solidFill>
                <a:latin typeface="Arial" charset="0"/>
              </a:rPr>
              <a:t>Processing</a:t>
            </a:r>
          </a:p>
          <a:p>
            <a:pPr algn="ctr">
              <a:defRPr/>
            </a:pPr>
            <a:endParaRPr lang="en-US" sz="3000" b="1" dirty="0">
              <a:solidFill>
                <a:srgbClr val="FF6D09"/>
              </a:solidFill>
              <a:latin typeface="Arial" charset="0"/>
            </a:endParaRPr>
          </a:p>
          <a:p>
            <a:pPr marL="457200" indent="-457200">
              <a:buFont typeface="Arial" pitchFamily="34" charset="0"/>
              <a:buChar char="•"/>
              <a:defRPr/>
            </a:pPr>
            <a:endParaRPr lang="en-US" sz="3000" b="1" dirty="0">
              <a:solidFill>
                <a:srgbClr val="FF6D09"/>
              </a:solidFill>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1430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4"/>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4.4b</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23556" name="Rectangle 3"/>
          <p:cNvSpPr>
            <a:spLocks noChangeArrowheads="1"/>
          </p:cNvSpPr>
          <p:nvPr/>
        </p:nvSpPr>
        <p:spPr bwMode="auto">
          <a:xfrm>
            <a:off x="76200" y="671691"/>
            <a:ext cx="8610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800" dirty="0">
                <a:solidFill>
                  <a:srgbClr val="00B050"/>
                </a:solidFill>
                <a:latin typeface="Calibri" pitchFamily="34" charset="0"/>
                <a:ea typeface="Cambria" pitchFamily="18" charset="0"/>
                <a:cs typeface="Calibri" pitchFamily="34" charset="0"/>
              </a:rPr>
              <a:t>Newly transcribed RNA transcripts are called the “</a:t>
            </a:r>
            <a:r>
              <a:rPr lang="en-US" altLang="en-US" sz="1800" dirty="0">
                <a:solidFill>
                  <a:srgbClr val="FF0000"/>
                </a:solidFill>
                <a:latin typeface="Calibri" pitchFamily="34" charset="0"/>
                <a:ea typeface="Cambria" pitchFamily="18" charset="0"/>
                <a:cs typeface="Calibri" pitchFamily="34" charset="0"/>
              </a:rPr>
              <a:t>primary transcripts</a:t>
            </a:r>
            <a:r>
              <a:rPr lang="en-US" altLang="en-US" sz="1800" dirty="0" smtClean="0">
                <a:solidFill>
                  <a:srgbClr val="00B050"/>
                </a:solidFill>
                <a:latin typeface="Calibri" pitchFamily="34" charset="0"/>
                <a:ea typeface="Cambria" pitchFamily="18" charset="0"/>
                <a:cs typeface="Calibri" pitchFamily="34" charset="0"/>
              </a:rPr>
              <a:t>”</a:t>
            </a:r>
            <a:r>
              <a:rPr lang="en-US" altLang="en-US" sz="1800" dirty="0" smtClean="0">
                <a:solidFill>
                  <a:srgbClr val="22190A"/>
                </a:solidFill>
                <a:latin typeface="Calibri" pitchFamily="34" charset="0"/>
                <a:ea typeface="Cambria" pitchFamily="18" charset="0"/>
                <a:cs typeface="Calibri" pitchFamily="34" charset="0"/>
              </a:rPr>
              <a:t>—</a:t>
            </a:r>
            <a:r>
              <a:rPr lang="en-US" altLang="en-US" sz="1800" dirty="0">
                <a:solidFill>
                  <a:srgbClr val="22190A"/>
                </a:solidFill>
                <a:latin typeface="Calibri" pitchFamily="34" charset="0"/>
                <a:ea typeface="Cambria" pitchFamily="18" charset="0"/>
                <a:cs typeface="Calibri" pitchFamily="34" charset="0"/>
              </a:rPr>
              <a:t>a primary transcript that ultimately becomes processed into mRNA is referred to as “</a:t>
            </a:r>
            <a:r>
              <a:rPr lang="en-US" altLang="en-US" sz="1800" dirty="0">
                <a:solidFill>
                  <a:srgbClr val="FF0000"/>
                </a:solidFill>
                <a:latin typeface="Calibri" pitchFamily="34" charset="0"/>
                <a:ea typeface="Cambria" pitchFamily="18" charset="0"/>
                <a:cs typeface="Calibri" pitchFamily="34" charset="0"/>
              </a:rPr>
              <a:t>precursor mRNA</a:t>
            </a:r>
            <a:r>
              <a:rPr lang="en-US" altLang="en-US" sz="1800" dirty="0">
                <a:solidFill>
                  <a:srgbClr val="22190A"/>
                </a:solidFill>
                <a:latin typeface="Calibri" pitchFamily="34" charset="0"/>
                <a:ea typeface="Cambria" pitchFamily="18" charset="0"/>
                <a:cs typeface="Calibri" pitchFamily="34" charset="0"/>
              </a:rPr>
              <a:t>” or simply </a:t>
            </a:r>
            <a:r>
              <a:rPr lang="en-US" altLang="en-US" sz="1800" dirty="0">
                <a:solidFill>
                  <a:srgbClr val="FF0000"/>
                </a:solidFill>
                <a:latin typeface="Calibri" pitchFamily="34" charset="0"/>
                <a:ea typeface="Cambria" pitchFamily="18" charset="0"/>
                <a:cs typeface="Calibri" pitchFamily="34" charset="0"/>
              </a:rPr>
              <a:t>pre-mRNA</a:t>
            </a:r>
          </a:p>
          <a:p>
            <a:pPr>
              <a:spcBef>
                <a:spcPct val="0"/>
              </a:spcBef>
              <a:buFontTx/>
              <a:buChar char="-"/>
            </a:pPr>
            <a:endParaRPr lang="en-US" altLang="en-US" sz="1800" dirty="0">
              <a:solidFill>
                <a:srgbClr val="22190A"/>
              </a:solidFill>
              <a:latin typeface="Calibri" pitchFamily="34" charset="0"/>
              <a:ea typeface="Cambria" pitchFamily="18" charset="0"/>
              <a:cs typeface="Calibri" pitchFamily="34" charset="0"/>
            </a:endParaRPr>
          </a:p>
          <a:p>
            <a:pPr>
              <a:spcBef>
                <a:spcPct val="0"/>
              </a:spcBef>
              <a:buFontTx/>
              <a:buChar char="-"/>
            </a:pPr>
            <a:r>
              <a:rPr lang="en-US" altLang="en-US" sz="1800" dirty="0" smtClean="0">
                <a:solidFill>
                  <a:srgbClr val="22190A"/>
                </a:solidFill>
                <a:latin typeface="Calibri" pitchFamily="34" charset="0"/>
                <a:ea typeface="Cambria" pitchFamily="18" charset="0"/>
                <a:cs typeface="Calibri" pitchFamily="34" charset="0"/>
              </a:rPr>
              <a:t>In addition to pre-mRNA, primary transcripts also include precursors for other </a:t>
            </a:r>
          </a:p>
          <a:p>
            <a:pPr marL="0" indent="0">
              <a:spcBef>
                <a:spcPct val="0"/>
              </a:spcBef>
              <a:buNone/>
            </a:pPr>
            <a:r>
              <a:rPr lang="en-US" altLang="en-US" sz="1800" dirty="0">
                <a:solidFill>
                  <a:srgbClr val="22190A"/>
                </a:solidFill>
                <a:latin typeface="Calibri" pitchFamily="34" charset="0"/>
                <a:ea typeface="Cambria" pitchFamily="18" charset="0"/>
                <a:cs typeface="Calibri" pitchFamily="34" charset="0"/>
              </a:rPr>
              <a:t> </a:t>
            </a:r>
            <a:r>
              <a:rPr lang="en-US" altLang="en-US" sz="1800" dirty="0" smtClean="0">
                <a:solidFill>
                  <a:srgbClr val="22190A"/>
                </a:solidFill>
                <a:latin typeface="Calibri" pitchFamily="34" charset="0"/>
                <a:ea typeface="Cambria" pitchFamily="18" charset="0"/>
                <a:cs typeface="Calibri" pitchFamily="34" charset="0"/>
              </a:rPr>
              <a:t>  RNAs such as </a:t>
            </a:r>
            <a:r>
              <a:rPr lang="en-US" altLang="en-US" sz="1800" dirty="0" smtClean="0">
                <a:solidFill>
                  <a:srgbClr val="FF0000"/>
                </a:solidFill>
                <a:latin typeface="Calibri" pitchFamily="34" charset="0"/>
                <a:ea typeface="Cambria" pitchFamily="18" charset="0"/>
                <a:cs typeface="Calibri" pitchFamily="34" charset="0"/>
              </a:rPr>
              <a:t>pre-</a:t>
            </a:r>
            <a:r>
              <a:rPr lang="en-US" altLang="en-US" sz="1800" dirty="0" err="1" smtClean="0">
                <a:solidFill>
                  <a:srgbClr val="FF0000"/>
                </a:solidFill>
                <a:latin typeface="Calibri" pitchFamily="34" charset="0"/>
                <a:ea typeface="Cambria" pitchFamily="18" charset="0"/>
                <a:cs typeface="Calibri" pitchFamily="34" charset="0"/>
              </a:rPr>
              <a:t>rRNA</a:t>
            </a:r>
            <a:r>
              <a:rPr lang="en-US" altLang="en-US" sz="1800" dirty="0" smtClean="0">
                <a:solidFill>
                  <a:srgbClr val="22190A"/>
                </a:solidFill>
                <a:latin typeface="Calibri" pitchFamily="34" charset="0"/>
                <a:ea typeface="Cambria" pitchFamily="18" charset="0"/>
                <a:cs typeface="Calibri" pitchFamily="34" charset="0"/>
              </a:rPr>
              <a:t> </a:t>
            </a:r>
            <a:r>
              <a:rPr lang="en-US" altLang="en-US" sz="1800" dirty="0">
                <a:solidFill>
                  <a:srgbClr val="22190A"/>
                </a:solidFill>
                <a:latin typeface="Calibri" pitchFamily="34" charset="0"/>
                <a:ea typeface="Cambria" pitchFamily="18" charset="0"/>
                <a:cs typeface="Calibri" pitchFamily="34" charset="0"/>
              </a:rPr>
              <a:t>and </a:t>
            </a:r>
            <a:r>
              <a:rPr lang="en-US" altLang="en-US" sz="1800" dirty="0" smtClean="0">
                <a:solidFill>
                  <a:srgbClr val="FF0000"/>
                </a:solidFill>
                <a:latin typeface="Calibri" pitchFamily="34" charset="0"/>
                <a:ea typeface="Cambria" pitchFamily="18" charset="0"/>
                <a:cs typeface="Calibri" pitchFamily="34" charset="0"/>
              </a:rPr>
              <a:t>pre-</a:t>
            </a:r>
            <a:r>
              <a:rPr lang="en-US" altLang="en-US" sz="1800" dirty="0" err="1" smtClean="0">
                <a:solidFill>
                  <a:srgbClr val="FF0000"/>
                </a:solidFill>
                <a:latin typeface="Calibri" pitchFamily="34" charset="0"/>
                <a:ea typeface="Cambria" pitchFamily="18" charset="0"/>
                <a:cs typeface="Calibri" pitchFamily="34" charset="0"/>
              </a:rPr>
              <a:t>tRNA</a:t>
            </a:r>
            <a:r>
              <a:rPr lang="en-US" altLang="en-US" sz="1800" dirty="0" smtClean="0">
                <a:solidFill>
                  <a:srgbClr val="22190A"/>
                </a:solidFill>
                <a:latin typeface="Calibri" pitchFamily="34" charset="0"/>
                <a:ea typeface="Cambria" pitchFamily="18" charset="0"/>
                <a:cs typeface="Calibri" pitchFamily="34" charset="0"/>
              </a:rPr>
              <a:t>    </a:t>
            </a:r>
            <a:endParaRPr lang="en-US" altLang="en-US" sz="1800" dirty="0">
              <a:solidFill>
                <a:srgbClr val="22190A"/>
              </a:solidFill>
              <a:latin typeface="Calibri" pitchFamily="34" charset="0"/>
              <a:ea typeface="Cambria" pitchFamily="18" charset="0"/>
              <a:cs typeface="Calibri" pitchFamily="34" charset="0"/>
            </a:endParaRPr>
          </a:p>
          <a:p>
            <a:pPr>
              <a:spcBef>
                <a:spcPct val="0"/>
              </a:spcBef>
              <a:buFontTx/>
              <a:buChar char="-"/>
            </a:pPr>
            <a:endParaRPr lang="en-US" altLang="en-US" sz="1800" dirty="0">
              <a:solidFill>
                <a:srgbClr val="22190A"/>
              </a:solidFill>
              <a:latin typeface="Calibri" pitchFamily="34" charset="0"/>
              <a:ea typeface="Cambria" pitchFamily="18" charset="0"/>
              <a:cs typeface="Calibri" pitchFamily="34" charset="0"/>
            </a:endParaRPr>
          </a:p>
          <a:p>
            <a:pPr>
              <a:spcBef>
                <a:spcPct val="0"/>
              </a:spcBef>
              <a:buFontTx/>
              <a:buChar char="-"/>
            </a:pPr>
            <a:r>
              <a:rPr lang="en-US" altLang="en-US" sz="1800" dirty="0">
                <a:solidFill>
                  <a:srgbClr val="22190A"/>
                </a:solidFill>
                <a:latin typeface="Calibri" pitchFamily="34" charset="0"/>
                <a:ea typeface="Cambria" pitchFamily="18" charset="0"/>
                <a:cs typeface="Calibri" pitchFamily="34" charset="0"/>
              </a:rPr>
              <a:t>In eukaryotes, </a:t>
            </a:r>
            <a:r>
              <a:rPr lang="en-US" altLang="en-US" sz="1800" dirty="0">
                <a:solidFill>
                  <a:srgbClr val="00B050"/>
                </a:solidFill>
                <a:latin typeface="Calibri" pitchFamily="34" charset="0"/>
                <a:ea typeface="Cambria" pitchFamily="18" charset="0"/>
                <a:cs typeface="Calibri" pitchFamily="34" charset="0"/>
              </a:rPr>
              <a:t>pre-mRNAs are comprised of coding regions (</a:t>
            </a:r>
            <a:r>
              <a:rPr lang="en-US" altLang="en-US" sz="1800" dirty="0">
                <a:solidFill>
                  <a:srgbClr val="FF0000"/>
                </a:solidFill>
                <a:latin typeface="Calibri" pitchFamily="34" charset="0"/>
                <a:ea typeface="Cambria" pitchFamily="18" charset="0"/>
                <a:cs typeface="Calibri" pitchFamily="34" charset="0"/>
              </a:rPr>
              <a:t>exons</a:t>
            </a:r>
            <a:r>
              <a:rPr lang="en-US" altLang="en-US" sz="1800" dirty="0">
                <a:solidFill>
                  <a:srgbClr val="00B050"/>
                </a:solidFill>
                <a:latin typeface="Calibri" pitchFamily="34" charset="0"/>
                <a:ea typeface="Cambria" pitchFamily="18" charset="0"/>
                <a:cs typeface="Calibri" pitchFamily="34" charset="0"/>
              </a:rPr>
              <a:t>) interspersed with non-coding regions (</a:t>
            </a:r>
            <a:r>
              <a:rPr lang="en-US" altLang="en-US" sz="1800" dirty="0">
                <a:solidFill>
                  <a:srgbClr val="FF0000"/>
                </a:solidFill>
                <a:latin typeface="Calibri" pitchFamily="34" charset="0"/>
                <a:ea typeface="Cambria" pitchFamily="18" charset="0"/>
                <a:cs typeface="Calibri" pitchFamily="34" charset="0"/>
              </a:rPr>
              <a:t>introns</a:t>
            </a:r>
            <a:r>
              <a:rPr lang="en-US" altLang="en-US" sz="1800" dirty="0" smtClean="0">
                <a:solidFill>
                  <a:srgbClr val="00B050"/>
                </a:solidFill>
                <a:latin typeface="Calibri" pitchFamily="34" charset="0"/>
                <a:ea typeface="Cambria" pitchFamily="18" charset="0"/>
                <a:cs typeface="Calibri" pitchFamily="34" charset="0"/>
              </a:rPr>
              <a:t>)</a:t>
            </a:r>
            <a:r>
              <a:rPr lang="en-US" altLang="en-US" sz="1800" dirty="0" smtClean="0">
                <a:solidFill>
                  <a:srgbClr val="22190A"/>
                </a:solidFill>
                <a:latin typeface="Calibri" pitchFamily="34" charset="0"/>
                <a:ea typeface="Cambria" pitchFamily="18" charset="0"/>
                <a:cs typeface="Calibri" pitchFamily="34" charset="0"/>
              </a:rPr>
              <a:t>—</a:t>
            </a:r>
            <a:r>
              <a:rPr lang="en-US" altLang="en-US" sz="1800" dirty="0">
                <a:solidFill>
                  <a:srgbClr val="22190A"/>
                </a:solidFill>
                <a:latin typeface="Calibri" pitchFamily="34" charset="0"/>
                <a:ea typeface="Cambria" pitchFamily="18" charset="0"/>
                <a:cs typeface="Calibri" pitchFamily="34" charset="0"/>
              </a:rPr>
              <a:t>thus, prior to the genetic information stored in exons can be decoded by the ribosomal translational machinery, </a:t>
            </a:r>
            <a:r>
              <a:rPr lang="en-US" altLang="en-US" sz="1800" dirty="0">
                <a:solidFill>
                  <a:srgbClr val="00B050"/>
                </a:solidFill>
                <a:latin typeface="Calibri" pitchFamily="34" charset="0"/>
                <a:ea typeface="Cambria" pitchFamily="18" charset="0"/>
                <a:cs typeface="Calibri" pitchFamily="34" charset="0"/>
              </a:rPr>
              <a:t>introns must be </a:t>
            </a:r>
            <a:r>
              <a:rPr lang="en-US" altLang="en-US" sz="1800" dirty="0" smtClean="0">
                <a:solidFill>
                  <a:srgbClr val="00B050"/>
                </a:solidFill>
                <a:latin typeface="Calibri" pitchFamily="34" charset="0"/>
                <a:ea typeface="Cambria" pitchFamily="18" charset="0"/>
                <a:cs typeface="Calibri" pitchFamily="34" charset="0"/>
              </a:rPr>
              <a:t>excised</a:t>
            </a:r>
            <a:r>
              <a:rPr lang="en-US" altLang="en-US" sz="1800" dirty="0" smtClean="0">
                <a:solidFill>
                  <a:srgbClr val="00B050"/>
                </a:solidFill>
                <a:latin typeface="Calibri" pitchFamily="34" charset="0"/>
                <a:ea typeface="Cambria" pitchFamily="18" charset="0"/>
                <a:cs typeface="Calibri" pitchFamily="34" charset="0"/>
              </a:rPr>
              <a:t> out and </a:t>
            </a:r>
            <a:r>
              <a:rPr lang="en-US" altLang="en-US" sz="1800" dirty="0" smtClean="0">
                <a:solidFill>
                  <a:srgbClr val="00B050"/>
                </a:solidFill>
                <a:latin typeface="Calibri" pitchFamily="34" charset="0"/>
                <a:ea typeface="Cambria" pitchFamily="18" charset="0"/>
                <a:cs typeface="Calibri" pitchFamily="34" charset="0"/>
              </a:rPr>
              <a:t>exons spliced together</a:t>
            </a:r>
            <a:r>
              <a:rPr lang="en-US" altLang="en-US" sz="1800" dirty="0" smtClean="0">
                <a:solidFill>
                  <a:srgbClr val="00B050"/>
                </a:solidFill>
                <a:latin typeface="Calibri" pitchFamily="34" charset="0"/>
                <a:ea typeface="Cambria" pitchFamily="18" charset="0"/>
                <a:cs typeface="Calibri" pitchFamily="34" charset="0"/>
              </a:rPr>
              <a:t> </a:t>
            </a:r>
            <a:r>
              <a:rPr lang="en-US" altLang="en-US" sz="1800" dirty="0">
                <a:solidFill>
                  <a:srgbClr val="00B050"/>
                </a:solidFill>
                <a:latin typeface="Calibri" pitchFamily="34" charset="0"/>
                <a:ea typeface="Cambria" pitchFamily="18" charset="0"/>
                <a:cs typeface="Calibri" pitchFamily="34" charset="0"/>
              </a:rPr>
              <a:t>in a process called “</a:t>
            </a:r>
            <a:r>
              <a:rPr lang="en-US" altLang="en-US" sz="1800" dirty="0">
                <a:solidFill>
                  <a:srgbClr val="FF0000"/>
                </a:solidFill>
                <a:latin typeface="Calibri" pitchFamily="34" charset="0"/>
                <a:ea typeface="Cambria" pitchFamily="18" charset="0"/>
                <a:cs typeface="Calibri" pitchFamily="34" charset="0"/>
              </a:rPr>
              <a:t>RNA splicing</a:t>
            </a:r>
            <a:r>
              <a:rPr lang="en-US" altLang="en-US" sz="1800" dirty="0">
                <a:solidFill>
                  <a:srgbClr val="00B050"/>
                </a:solidFill>
                <a:latin typeface="Calibri" pitchFamily="34" charset="0"/>
                <a:ea typeface="Cambria" pitchFamily="18" charset="0"/>
                <a:cs typeface="Calibri" pitchFamily="34" charset="0"/>
              </a:rPr>
              <a:t>”</a:t>
            </a:r>
          </a:p>
          <a:p>
            <a:pPr>
              <a:spcBef>
                <a:spcPct val="0"/>
              </a:spcBef>
              <a:buFontTx/>
              <a:buChar char="-"/>
            </a:pPr>
            <a:endParaRPr lang="en-US" altLang="en-US" sz="1800" dirty="0">
              <a:solidFill>
                <a:srgbClr val="22190A"/>
              </a:solidFill>
              <a:latin typeface="Calibri" pitchFamily="34" charset="0"/>
              <a:ea typeface="Cambria" pitchFamily="18" charset="0"/>
              <a:cs typeface="Calibri" pitchFamily="34" charset="0"/>
            </a:endParaRPr>
          </a:p>
          <a:p>
            <a:pPr>
              <a:spcBef>
                <a:spcPct val="0"/>
              </a:spcBef>
              <a:buFontTx/>
              <a:buChar char="-"/>
            </a:pPr>
            <a:r>
              <a:rPr lang="en-US" altLang="en-US" sz="1800" dirty="0">
                <a:solidFill>
                  <a:srgbClr val="00B050"/>
                </a:solidFill>
                <a:latin typeface="Calibri" pitchFamily="34" charset="0"/>
                <a:ea typeface="Cambria" pitchFamily="18" charset="0"/>
                <a:cs typeface="Calibri" pitchFamily="34" charset="0"/>
              </a:rPr>
              <a:t>The presence of introns in pre-mRNAs is important for generating a diverse array of protein products from a single </a:t>
            </a:r>
            <a:r>
              <a:rPr lang="en-US" altLang="en-US" sz="1800" dirty="0" smtClean="0">
                <a:solidFill>
                  <a:srgbClr val="00B050"/>
                </a:solidFill>
                <a:latin typeface="Calibri" pitchFamily="34" charset="0"/>
                <a:ea typeface="Cambria" pitchFamily="18" charset="0"/>
                <a:cs typeface="Calibri" pitchFamily="34" charset="0"/>
              </a:rPr>
              <a:t>gene</a:t>
            </a:r>
            <a:r>
              <a:rPr lang="en-US" altLang="en-US" sz="1800" dirty="0" smtClean="0">
                <a:solidFill>
                  <a:srgbClr val="22190A"/>
                </a:solidFill>
                <a:latin typeface="Calibri" pitchFamily="34" charset="0"/>
                <a:ea typeface="Cambria" pitchFamily="18" charset="0"/>
                <a:cs typeface="Calibri" pitchFamily="34" charset="0"/>
              </a:rPr>
              <a:t>—thus</a:t>
            </a:r>
            <a:r>
              <a:rPr lang="en-US" altLang="en-US" sz="1800" dirty="0">
                <a:solidFill>
                  <a:srgbClr val="22190A"/>
                </a:solidFill>
                <a:latin typeface="Calibri" pitchFamily="34" charset="0"/>
                <a:ea typeface="Cambria" pitchFamily="18" charset="0"/>
                <a:cs typeface="Calibri" pitchFamily="34" charset="0"/>
              </a:rPr>
              <a:t>, exons can be </a:t>
            </a:r>
            <a:r>
              <a:rPr lang="en-US" altLang="en-US" sz="1800" dirty="0" smtClean="0">
                <a:solidFill>
                  <a:srgbClr val="22190A"/>
                </a:solidFill>
                <a:latin typeface="Calibri" pitchFamily="34" charset="0"/>
                <a:ea typeface="Cambria" pitchFamily="18" charset="0"/>
                <a:cs typeface="Calibri" pitchFamily="34" charset="0"/>
              </a:rPr>
              <a:t>excised</a:t>
            </a:r>
            <a:r>
              <a:rPr lang="en-US" altLang="en-US" sz="1800" dirty="0" smtClean="0">
                <a:solidFill>
                  <a:srgbClr val="22190A"/>
                </a:solidFill>
                <a:latin typeface="Calibri" pitchFamily="34" charset="0"/>
                <a:ea typeface="Cambria" pitchFamily="18" charset="0"/>
                <a:cs typeface="Calibri" pitchFamily="34" charset="0"/>
              </a:rPr>
              <a:t> </a:t>
            </a:r>
            <a:r>
              <a:rPr lang="en-US" altLang="en-US" sz="1800" dirty="0">
                <a:solidFill>
                  <a:srgbClr val="22190A"/>
                </a:solidFill>
                <a:latin typeface="Calibri" pitchFamily="34" charset="0"/>
                <a:ea typeface="Cambria" pitchFamily="18" charset="0"/>
                <a:cs typeface="Calibri" pitchFamily="34" charset="0"/>
              </a:rPr>
              <a:t>out of a pre-mRNA and stitched together via various combinations to generate not one but many mature mRNAs in a process referred to as </a:t>
            </a:r>
            <a:r>
              <a:rPr lang="en-US" altLang="en-US" sz="1800" dirty="0" smtClean="0">
                <a:solidFill>
                  <a:srgbClr val="22190A"/>
                </a:solidFill>
                <a:latin typeface="Calibri" pitchFamily="34" charset="0"/>
                <a:ea typeface="Cambria" pitchFamily="18" charset="0"/>
                <a:cs typeface="Calibri" pitchFamily="34" charset="0"/>
              </a:rPr>
              <a:t>“</a:t>
            </a:r>
            <a:r>
              <a:rPr lang="en-US" altLang="en-US" sz="1800" dirty="0" smtClean="0">
                <a:solidFill>
                  <a:srgbClr val="FF0000"/>
                </a:solidFill>
                <a:latin typeface="Calibri" pitchFamily="34" charset="0"/>
                <a:ea typeface="Cambria" pitchFamily="18" charset="0"/>
                <a:cs typeface="Calibri" pitchFamily="34" charset="0"/>
              </a:rPr>
              <a:t>alternative </a:t>
            </a:r>
            <a:r>
              <a:rPr lang="en-US" altLang="en-US" sz="1800" dirty="0">
                <a:solidFill>
                  <a:srgbClr val="FF0000"/>
                </a:solidFill>
                <a:latin typeface="Calibri" pitchFamily="34" charset="0"/>
                <a:ea typeface="Cambria" pitchFamily="18" charset="0"/>
                <a:cs typeface="Calibri" pitchFamily="34" charset="0"/>
              </a:rPr>
              <a:t>splicing</a:t>
            </a:r>
            <a:r>
              <a:rPr lang="en-US" altLang="en-US" sz="1800" dirty="0">
                <a:solidFill>
                  <a:srgbClr val="22190A"/>
                </a:solidFill>
                <a:latin typeface="Calibri" pitchFamily="34" charset="0"/>
                <a:ea typeface="Cambria" pitchFamily="18" charset="0"/>
                <a:cs typeface="Calibri" pitchFamily="34" charset="0"/>
              </a:rPr>
              <a:t>”—diversity is indeed the spice of life</a:t>
            </a:r>
            <a:r>
              <a:rPr lang="en-US" altLang="en-US" sz="1800" dirty="0" smtClean="0">
                <a:solidFill>
                  <a:srgbClr val="22190A"/>
                </a:solidFill>
                <a:latin typeface="Calibri" pitchFamily="34" charset="0"/>
                <a:ea typeface="Cambria" pitchFamily="18" charset="0"/>
                <a:cs typeface="Calibri" pitchFamily="34" charset="0"/>
              </a:rPr>
              <a:t>!</a:t>
            </a:r>
          </a:p>
          <a:p>
            <a:pPr marL="0" indent="0">
              <a:spcBef>
                <a:spcPct val="0"/>
              </a:spcBef>
              <a:buNone/>
            </a:pPr>
            <a:endParaRPr lang="en-US" altLang="en-US" sz="1800" dirty="0">
              <a:latin typeface="Calibri" pitchFamily="34" charset="0"/>
              <a:ea typeface="Cambria" pitchFamily="18" charset="0"/>
              <a:cs typeface="Calibri" pitchFamily="34" charset="0"/>
            </a:endParaRPr>
          </a:p>
          <a:p>
            <a:pPr>
              <a:spcBef>
                <a:spcPct val="0"/>
              </a:spcBef>
              <a:buFontTx/>
              <a:buChar char="-"/>
            </a:pPr>
            <a:r>
              <a:rPr lang="en-US" altLang="en-US" sz="1800" dirty="0">
                <a:latin typeface="Calibri" pitchFamily="34" charset="0"/>
                <a:ea typeface="Cambria" pitchFamily="18" charset="0"/>
                <a:cs typeface="Calibri" pitchFamily="34" charset="0"/>
              </a:rPr>
              <a:t>Major mechanisms involved in RNA processing include </a:t>
            </a:r>
            <a:r>
              <a:rPr lang="en-US" altLang="en-US" sz="1800" dirty="0">
                <a:solidFill>
                  <a:srgbClr val="00B050"/>
                </a:solidFill>
                <a:latin typeface="Calibri" pitchFamily="34" charset="0"/>
                <a:ea typeface="Cambria" pitchFamily="18" charset="0"/>
                <a:cs typeface="Calibri" pitchFamily="34" charset="0"/>
              </a:rPr>
              <a:t>covalent modification</a:t>
            </a:r>
            <a:r>
              <a:rPr lang="en-US" altLang="en-US" sz="1800" dirty="0">
                <a:latin typeface="Calibri" pitchFamily="34" charset="0"/>
                <a:ea typeface="Cambria" pitchFamily="18" charset="0"/>
                <a:cs typeface="Calibri" pitchFamily="34" charset="0"/>
              </a:rPr>
              <a:t>, </a:t>
            </a:r>
            <a:r>
              <a:rPr lang="en-US" altLang="en-US" sz="1800" dirty="0" err="1">
                <a:solidFill>
                  <a:srgbClr val="00B050"/>
                </a:solidFill>
                <a:latin typeface="Calibri" pitchFamily="34" charset="0"/>
                <a:ea typeface="Cambria" pitchFamily="18" charset="0"/>
                <a:cs typeface="Calibri" pitchFamily="34" charset="0"/>
              </a:rPr>
              <a:t>endonucleolytic</a:t>
            </a:r>
            <a:r>
              <a:rPr lang="en-US" altLang="en-US" sz="1800" dirty="0">
                <a:solidFill>
                  <a:srgbClr val="00B050"/>
                </a:solidFill>
                <a:latin typeface="Calibri" pitchFamily="34" charset="0"/>
                <a:ea typeface="Cambria" pitchFamily="18" charset="0"/>
                <a:cs typeface="Calibri" pitchFamily="34" charset="0"/>
              </a:rPr>
              <a:t> cleavage</a:t>
            </a:r>
            <a:r>
              <a:rPr lang="en-US" altLang="en-US" sz="1800" dirty="0">
                <a:latin typeface="Calibri" pitchFamily="34" charset="0"/>
                <a:ea typeface="Cambria" pitchFamily="18" charset="0"/>
                <a:cs typeface="Calibri" pitchFamily="34" charset="0"/>
              </a:rPr>
              <a:t>, and </a:t>
            </a:r>
            <a:r>
              <a:rPr lang="en-US" altLang="en-US" sz="1800" dirty="0" smtClean="0">
                <a:solidFill>
                  <a:srgbClr val="00B050"/>
                </a:solidFill>
                <a:latin typeface="Calibri" pitchFamily="34" charset="0"/>
                <a:ea typeface="Cambria" pitchFamily="18" charset="0"/>
                <a:cs typeface="Calibri" pitchFamily="34" charset="0"/>
              </a:rPr>
              <a:t>splicing</a:t>
            </a:r>
          </a:p>
          <a:p>
            <a:pPr>
              <a:spcBef>
                <a:spcPct val="0"/>
              </a:spcBef>
              <a:buFontTx/>
              <a:buChar char="-"/>
            </a:pPr>
            <a:endParaRPr lang="en-US" altLang="en-US" sz="1800" dirty="0">
              <a:solidFill>
                <a:srgbClr val="00B050"/>
              </a:solidFill>
              <a:latin typeface="Calibri" pitchFamily="34" charset="0"/>
              <a:ea typeface="Cambria" pitchFamily="18" charset="0"/>
              <a:cs typeface="Calibri" pitchFamily="34" charset="0"/>
            </a:endParaRPr>
          </a:p>
          <a:p>
            <a:pPr>
              <a:spcBef>
                <a:spcPct val="0"/>
              </a:spcBef>
              <a:buFontTx/>
              <a:buChar char="-"/>
            </a:pPr>
            <a:r>
              <a:rPr lang="en-US" altLang="en-US" sz="1800" dirty="0">
                <a:latin typeface="Calibri" pitchFamily="34" charset="0"/>
                <a:ea typeface="Cambria" pitchFamily="18" charset="0"/>
                <a:cs typeface="Calibri" pitchFamily="34" charset="0"/>
              </a:rPr>
              <a:t>Prior to being translated into a sequence of amino acids, the mRNA sequence is read as a contiguous set of triplets of nucleotides referred to as </a:t>
            </a:r>
            <a:r>
              <a:rPr lang="en-US" altLang="en-US" sz="1800" dirty="0" smtClean="0">
                <a:solidFill>
                  <a:srgbClr val="00B050"/>
                </a:solidFill>
                <a:latin typeface="Calibri" pitchFamily="34" charset="0"/>
                <a:ea typeface="Cambria" pitchFamily="18" charset="0"/>
                <a:cs typeface="Calibri" pitchFamily="34" charset="0"/>
              </a:rPr>
              <a:t>CODONS</a:t>
            </a:r>
            <a:endParaRPr lang="en-US" altLang="en-US" sz="1800" dirty="0">
              <a:solidFill>
                <a:srgbClr val="00B050"/>
              </a:solidFill>
              <a:latin typeface="Calibri" pitchFamily="34" charset="0"/>
              <a:ea typeface="Cambria" pitchFamily="18"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fade">
                                      <p:cBhvr>
                                        <p:cTn id="7" dur="1000"/>
                                        <p:tgtEl>
                                          <p:spTgt spid="23556">
                                            <p:txEl>
                                              <p:pRg st="0" end="0"/>
                                            </p:txEl>
                                          </p:spTgt>
                                        </p:tgtEl>
                                      </p:cBhvr>
                                    </p:animEffect>
                                    <p:anim calcmode="lin" valueType="num">
                                      <p:cBhvr>
                                        <p:cTn id="8" dur="1000" fill="hold"/>
                                        <p:tgtEl>
                                          <p:spTgt spid="2355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5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556">
                                            <p:txEl>
                                              <p:pRg st="2" end="2"/>
                                            </p:txEl>
                                          </p:spTgt>
                                        </p:tgtEl>
                                        <p:attrNameLst>
                                          <p:attrName>style.visibility</p:attrName>
                                        </p:attrNameLst>
                                      </p:cBhvr>
                                      <p:to>
                                        <p:strVal val="visible"/>
                                      </p:to>
                                    </p:set>
                                    <p:animEffect transition="in" filter="fade">
                                      <p:cBhvr>
                                        <p:cTn id="14" dur="1000"/>
                                        <p:tgtEl>
                                          <p:spTgt spid="23556">
                                            <p:txEl>
                                              <p:pRg st="2" end="2"/>
                                            </p:txEl>
                                          </p:spTgt>
                                        </p:tgtEl>
                                      </p:cBhvr>
                                    </p:animEffect>
                                    <p:anim calcmode="lin" valueType="num">
                                      <p:cBhvr>
                                        <p:cTn id="15" dur="1000" fill="hold"/>
                                        <p:tgtEl>
                                          <p:spTgt spid="2355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3556">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3556">
                                            <p:txEl>
                                              <p:pRg st="3" end="3"/>
                                            </p:txEl>
                                          </p:spTgt>
                                        </p:tgtEl>
                                        <p:attrNameLst>
                                          <p:attrName>style.visibility</p:attrName>
                                        </p:attrNameLst>
                                      </p:cBhvr>
                                      <p:to>
                                        <p:strVal val="visible"/>
                                      </p:to>
                                    </p:set>
                                    <p:animEffect transition="in" filter="fade">
                                      <p:cBhvr>
                                        <p:cTn id="19" dur="1000"/>
                                        <p:tgtEl>
                                          <p:spTgt spid="23556">
                                            <p:txEl>
                                              <p:pRg st="3" end="3"/>
                                            </p:txEl>
                                          </p:spTgt>
                                        </p:tgtEl>
                                      </p:cBhvr>
                                    </p:animEffect>
                                    <p:anim calcmode="lin" valueType="num">
                                      <p:cBhvr>
                                        <p:cTn id="20" dur="1000" fill="hold"/>
                                        <p:tgtEl>
                                          <p:spTgt spid="2355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355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556">
                                            <p:txEl>
                                              <p:pRg st="5" end="5"/>
                                            </p:txEl>
                                          </p:spTgt>
                                        </p:tgtEl>
                                        <p:attrNameLst>
                                          <p:attrName>style.visibility</p:attrName>
                                        </p:attrNameLst>
                                      </p:cBhvr>
                                      <p:to>
                                        <p:strVal val="visible"/>
                                      </p:to>
                                    </p:set>
                                    <p:animEffect transition="in" filter="fade">
                                      <p:cBhvr>
                                        <p:cTn id="26" dur="1000"/>
                                        <p:tgtEl>
                                          <p:spTgt spid="23556">
                                            <p:txEl>
                                              <p:pRg st="5" end="5"/>
                                            </p:txEl>
                                          </p:spTgt>
                                        </p:tgtEl>
                                      </p:cBhvr>
                                    </p:animEffect>
                                    <p:anim calcmode="lin" valueType="num">
                                      <p:cBhvr>
                                        <p:cTn id="27" dur="1000" fill="hold"/>
                                        <p:tgtEl>
                                          <p:spTgt spid="23556">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235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556">
                                            <p:txEl>
                                              <p:pRg st="7" end="7"/>
                                            </p:txEl>
                                          </p:spTgt>
                                        </p:tgtEl>
                                        <p:attrNameLst>
                                          <p:attrName>style.visibility</p:attrName>
                                        </p:attrNameLst>
                                      </p:cBhvr>
                                      <p:to>
                                        <p:strVal val="visible"/>
                                      </p:to>
                                    </p:set>
                                    <p:animEffect transition="in" filter="fade">
                                      <p:cBhvr>
                                        <p:cTn id="33" dur="1000"/>
                                        <p:tgtEl>
                                          <p:spTgt spid="23556">
                                            <p:txEl>
                                              <p:pRg st="7" end="7"/>
                                            </p:txEl>
                                          </p:spTgt>
                                        </p:tgtEl>
                                      </p:cBhvr>
                                    </p:animEffect>
                                    <p:anim calcmode="lin" valueType="num">
                                      <p:cBhvr>
                                        <p:cTn id="34" dur="1000" fill="hold"/>
                                        <p:tgtEl>
                                          <p:spTgt spid="23556">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2355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3556">
                                            <p:txEl>
                                              <p:pRg st="9" end="9"/>
                                            </p:txEl>
                                          </p:spTgt>
                                        </p:tgtEl>
                                        <p:attrNameLst>
                                          <p:attrName>style.visibility</p:attrName>
                                        </p:attrNameLst>
                                      </p:cBhvr>
                                      <p:to>
                                        <p:strVal val="visible"/>
                                      </p:to>
                                    </p:set>
                                    <p:animEffect transition="in" filter="fade">
                                      <p:cBhvr>
                                        <p:cTn id="40" dur="1000"/>
                                        <p:tgtEl>
                                          <p:spTgt spid="23556">
                                            <p:txEl>
                                              <p:pRg st="9" end="9"/>
                                            </p:txEl>
                                          </p:spTgt>
                                        </p:tgtEl>
                                      </p:cBhvr>
                                    </p:animEffect>
                                    <p:anim calcmode="lin" valueType="num">
                                      <p:cBhvr>
                                        <p:cTn id="41" dur="1000" fill="hold"/>
                                        <p:tgtEl>
                                          <p:spTgt spid="23556">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2355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556">
                                            <p:txEl>
                                              <p:pRg st="11" end="11"/>
                                            </p:txEl>
                                          </p:spTgt>
                                        </p:tgtEl>
                                        <p:attrNameLst>
                                          <p:attrName>style.visibility</p:attrName>
                                        </p:attrNameLst>
                                      </p:cBhvr>
                                      <p:to>
                                        <p:strVal val="visible"/>
                                      </p:to>
                                    </p:set>
                                    <p:animEffect transition="in" filter="fade">
                                      <p:cBhvr>
                                        <p:cTn id="47" dur="1000"/>
                                        <p:tgtEl>
                                          <p:spTgt spid="23556">
                                            <p:txEl>
                                              <p:pRg st="11" end="11"/>
                                            </p:txEl>
                                          </p:spTgt>
                                        </p:tgtEl>
                                      </p:cBhvr>
                                    </p:animEffect>
                                    <p:anim calcmode="lin" valueType="num">
                                      <p:cBhvr>
                                        <p:cTn id="48" dur="1000" fill="hold"/>
                                        <p:tgtEl>
                                          <p:spTgt spid="23556">
                                            <p:txEl>
                                              <p:pRg st="11" end="11"/>
                                            </p:txEl>
                                          </p:spTgt>
                                        </p:tgtEl>
                                        <p:attrNameLst>
                                          <p:attrName>ppt_x</p:attrName>
                                        </p:attrNameLst>
                                      </p:cBhvr>
                                      <p:tavLst>
                                        <p:tav tm="0">
                                          <p:val>
                                            <p:strVal val="#ppt_x"/>
                                          </p:val>
                                        </p:tav>
                                        <p:tav tm="100000">
                                          <p:val>
                                            <p:strVal val="#ppt_x"/>
                                          </p:val>
                                        </p:tav>
                                      </p:tavLst>
                                    </p:anim>
                                    <p:anim calcmode="lin" valueType="num">
                                      <p:cBhvr>
                                        <p:cTn id="49" dur="1000" fill="hold"/>
                                        <p:tgtEl>
                                          <p:spTgt spid="23556">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nvSpPr>
        <p:spPr bwMode="auto">
          <a:xfrm>
            <a:off x="838200" y="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RNA Processing: Overview</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3" name="Rectangle 3"/>
          <p:cNvSpPr>
            <a:spLocks noChangeArrowheads="1"/>
          </p:cNvSpPr>
          <p:nvPr/>
        </p:nvSpPr>
        <p:spPr bwMode="auto">
          <a:xfrm>
            <a:off x="228600" y="4267200"/>
            <a:ext cx="8839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800" dirty="0" smtClean="0">
                <a:solidFill>
                  <a:srgbClr val="22190A"/>
                </a:solidFill>
                <a:latin typeface="Calibri" pitchFamily="34" charset="0"/>
                <a:ea typeface="Cambria" pitchFamily="18" charset="0"/>
                <a:cs typeface="Calibri" pitchFamily="34" charset="0"/>
              </a:rPr>
              <a:t>Primary transcripts, or pre-mRNAs, harbor three types of segments or regions:</a:t>
            </a:r>
          </a:p>
          <a:p>
            <a:pPr marL="0" indent="171450">
              <a:spcBef>
                <a:spcPts val="0"/>
              </a:spcBef>
              <a:buFontTx/>
              <a:buNone/>
              <a:defRPr/>
            </a:pPr>
            <a:r>
              <a:rPr lang="en-US" altLang="en-US" sz="1800" dirty="0" smtClean="0">
                <a:solidFill>
                  <a:srgbClr val="FF0000"/>
                </a:solidFill>
                <a:latin typeface="Calibri" pitchFamily="34" charset="0"/>
                <a:ea typeface="Cambria" pitchFamily="18" charset="0"/>
                <a:cs typeface="Calibri" pitchFamily="34" charset="0"/>
              </a:rPr>
              <a:t>(a) Exons</a:t>
            </a:r>
            <a:r>
              <a:rPr lang="en-US" altLang="en-US" sz="1800" dirty="0" smtClean="0">
                <a:solidFill>
                  <a:srgbClr val="22190A"/>
                </a:solidFill>
                <a:latin typeface="Calibri" pitchFamily="34" charset="0"/>
                <a:ea typeface="Cambria" pitchFamily="18" charset="0"/>
                <a:cs typeface="Calibri" pitchFamily="34" charset="0"/>
              </a:rPr>
              <a:t>—expressed (coding) regions throughout the transcript </a:t>
            </a:r>
          </a:p>
          <a:p>
            <a:pPr marL="0" indent="171450">
              <a:spcBef>
                <a:spcPts val="0"/>
              </a:spcBef>
              <a:buFontTx/>
              <a:buNone/>
              <a:defRPr/>
            </a:pPr>
            <a:r>
              <a:rPr lang="en-US" altLang="en-US" sz="1800" dirty="0" smtClean="0">
                <a:solidFill>
                  <a:srgbClr val="FF0000"/>
                </a:solidFill>
                <a:latin typeface="Calibri" pitchFamily="34" charset="0"/>
                <a:ea typeface="Cambria" pitchFamily="18" charset="0"/>
                <a:cs typeface="Calibri" pitchFamily="34" charset="0"/>
              </a:rPr>
              <a:t>(b) Introns</a:t>
            </a:r>
            <a:r>
              <a:rPr lang="en-US" altLang="en-US" sz="1800" dirty="0" smtClean="0">
                <a:solidFill>
                  <a:srgbClr val="22190A"/>
                </a:solidFill>
                <a:latin typeface="Calibri" pitchFamily="34" charset="0"/>
                <a:ea typeface="Cambria" pitchFamily="18" charset="0"/>
                <a:cs typeface="Calibri" pitchFamily="34" charset="0"/>
              </a:rPr>
              <a:t>—intervening (noncoding) regions between exons</a:t>
            </a:r>
          </a:p>
          <a:p>
            <a:pPr marL="0" indent="171450">
              <a:spcBef>
                <a:spcPts val="0"/>
              </a:spcBef>
              <a:buFontTx/>
              <a:buNone/>
              <a:defRPr/>
            </a:pPr>
            <a:r>
              <a:rPr lang="en-US" altLang="en-US" sz="1800" dirty="0" smtClean="0">
                <a:solidFill>
                  <a:srgbClr val="FF0000"/>
                </a:solidFill>
                <a:latin typeface="Calibri" pitchFamily="34" charset="0"/>
                <a:ea typeface="Cambria" pitchFamily="18" charset="0"/>
                <a:cs typeface="Calibri" pitchFamily="34" charset="0"/>
              </a:rPr>
              <a:t>(c) UTRs</a:t>
            </a:r>
            <a:r>
              <a:rPr lang="en-US" altLang="en-US" sz="1800" dirty="0" smtClean="0">
                <a:solidFill>
                  <a:srgbClr val="22190A"/>
                </a:solidFill>
                <a:latin typeface="Calibri" pitchFamily="34" charset="0"/>
                <a:ea typeface="Cambria" pitchFamily="18" charset="0"/>
                <a:cs typeface="Calibri" pitchFamily="34" charset="0"/>
              </a:rPr>
              <a:t>—untranslated regions that solely occur at the 5’-end (5’-UTR) and 3’end (3’-UTR)  </a:t>
            </a:r>
          </a:p>
          <a:p>
            <a:pPr>
              <a:spcBef>
                <a:spcPts val="0"/>
              </a:spcBef>
              <a:buFontTx/>
              <a:buChar char="-"/>
              <a:defRPr/>
            </a:pPr>
            <a:endParaRPr lang="en-US" altLang="en-US" sz="1800" dirty="0" smtClean="0">
              <a:solidFill>
                <a:srgbClr val="22190A"/>
              </a:solidFill>
              <a:latin typeface="Calibri" pitchFamily="34" charset="0"/>
              <a:ea typeface="Cambria" pitchFamily="18" charset="0"/>
              <a:cs typeface="Calibri" pitchFamily="34" charset="0"/>
            </a:endParaRPr>
          </a:p>
          <a:p>
            <a:pPr>
              <a:spcBef>
                <a:spcPts val="0"/>
              </a:spcBef>
              <a:buFontTx/>
              <a:buChar char="-"/>
              <a:defRPr/>
            </a:pPr>
            <a:r>
              <a:rPr lang="en-US" altLang="en-US" sz="1800" dirty="0" smtClean="0">
                <a:solidFill>
                  <a:srgbClr val="22190A"/>
                </a:solidFill>
                <a:latin typeface="Calibri" pitchFamily="34" charset="0"/>
                <a:ea typeface="Cambria" pitchFamily="18" charset="0"/>
                <a:cs typeface="Calibri" pitchFamily="34" charset="0"/>
              </a:rPr>
              <a:t>Prior to pre-mRNAs can be decoded, they undergo what is referred to as “</a:t>
            </a:r>
            <a:r>
              <a:rPr lang="en-US" altLang="en-US" sz="1800" dirty="0" smtClean="0">
                <a:solidFill>
                  <a:srgbClr val="FF0000"/>
                </a:solidFill>
                <a:latin typeface="Calibri" pitchFamily="34" charset="0"/>
                <a:ea typeface="Cambria" pitchFamily="18" charset="0"/>
                <a:cs typeface="Calibri" pitchFamily="34" charset="0"/>
              </a:rPr>
              <a:t>RNA processing</a:t>
            </a:r>
            <a:r>
              <a:rPr lang="en-US" altLang="en-US" sz="1800" dirty="0" smtClean="0">
                <a:solidFill>
                  <a:srgbClr val="22190A"/>
                </a:solidFill>
                <a:latin typeface="Calibri" pitchFamily="34" charset="0"/>
                <a:ea typeface="Cambria" pitchFamily="18" charset="0"/>
                <a:cs typeface="Calibri" pitchFamily="34" charset="0"/>
              </a:rPr>
              <a:t>” that  can be broadly divided into two major categories:</a:t>
            </a:r>
          </a:p>
          <a:p>
            <a:pPr marL="0" indent="0">
              <a:spcBef>
                <a:spcPts val="0"/>
              </a:spcBef>
              <a:buFontTx/>
              <a:buNone/>
              <a:defRPr/>
            </a:pPr>
            <a:r>
              <a:rPr lang="en-US" altLang="en-US" sz="1800" dirty="0" smtClean="0">
                <a:solidFill>
                  <a:srgbClr val="22190A"/>
                </a:solidFill>
                <a:latin typeface="Calibri" pitchFamily="34" charset="0"/>
                <a:ea typeface="Cambria" pitchFamily="18" charset="0"/>
                <a:cs typeface="Calibri" pitchFamily="34" charset="0"/>
              </a:rPr>
              <a:t>	</a:t>
            </a:r>
            <a:r>
              <a:rPr lang="en-US" altLang="en-US" sz="1800" dirty="0" smtClean="0">
                <a:solidFill>
                  <a:srgbClr val="FF0000"/>
                </a:solidFill>
                <a:latin typeface="Calibri" pitchFamily="34" charset="0"/>
                <a:ea typeface="Cambria" pitchFamily="18" charset="0"/>
                <a:cs typeface="Calibri" pitchFamily="34" charset="0"/>
              </a:rPr>
              <a:t>(1) mRNA modification</a:t>
            </a:r>
            <a:r>
              <a:rPr lang="en-US" altLang="en-US" sz="1800" dirty="0" smtClean="0">
                <a:solidFill>
                  <a:srgbClr val="22190A"/>
                </a:solidFill>
                <a:latin typeface="Calibri" pitchFamily="34" charset="0"/>
                <a:ea typeface="Cambria" pitchFamily="18" charset="0"/>
                <a:cs typeface="Calibri" pitchFamily="34" charset="0"/>
              </a:rPr>
              <a:t>—involves the addition of a 5’-cap and poly(A) tail</a:t>
            </a:r>
          </a:p>
          <a:p>
            <a:pPr marL="0" indent="0">
              <a:spcBef>
                <a:spcPts val="0"/>
              </a:spcBef>
              <a:buFontTx/>
              <a:buNone/>
              <a:defRPr/>
            </a:pPr>
            <a:r>
              <a:rPr lang="en-US" altLang="en-US" sz="1800" dirty="0" smtClean="0">
                <a:solidFill>
                  <a:srgbClr val="22190A"/>
                </a:solidFill>
                <a:latin typeface="Calibri" pitchFamily="34" charset="0"/>
                <a:ea typeface="Cambria" pitchFamily="18" charset="0"/>
                <a:cs typeface="Calibri" pitchFamily="34" charset="0"/>
              </a:rPr>
              <a:t>	</a:t>
            </a:r>
            <a:r>
              <a:rPr lang="en-US" altLang="en-US" sz="1800" dirty="0" smtClean="0">
                <a:solidFill>
                  <a:srgbClr val="FF0000"/>
                </a:solidFill>
                <a:latin typeface="Calibri" pitchFamily="34" charset="0"/>
                <a:ea typeface="Cambria" pitchFamily="18" charset="0"/>
                <a:cs typeface="Calibri" pitchFamily="34" charset="0"/>
              </a:rPr>
              <a:t>(2) mRNA splicing</a:t>
            </a:r>
            <a:r>
              <a:rPr lang="en-US" altLang="en-US" sz="1800" dirty="0" smtClean="0">
                <a:solidFill>
                  <a:srgbClr val="22190A"/>
                </a:solidFill>
                <a:latin typeface="Calibri" pitchFamily="34" charset="0"/>
                <a:ea typeface="Cambria" pitchFamily="18" charset="0"/>
                <a:cs typeface="Calibri" pitchFamily="34" charset="0"/>
              </a:rPr>
              <a:t>—involves the excision of introns and the fusion of exons </a:t>
            </a:r>
          </a:p>
        </p:txBody>
      </p:sp>
      <p:pic>
        <p:nvPicPr>
          <p:cNvPr id="24582" name="Picture 16"/>
          <p:cNvPicPr>
            <a:picLocks noChangeAspect="1"/>
          </p:cNvPicPr>
          <p:nvPr/>
        </p:nvPicPr>
        <p:blipFill>
          <a:blip r:embed="rId2">
            <a:extLst>
              <a:ext uri="{28A0092B-C50C-407E-A947-70E740481C1C}">
                <a14:useLocalDpi xmlns:a14="http://schemas.microsoft.com/office/drawing/2010/main" val="0"/>
              </a:ext>
            </a:extLst>
          </a:blip>
          <a:srcRect t="8640" b="15506"/>
          <a:stretch>
            <a:fillRect/>
          </a:stretch>
        </p:blipFill>
        <p:spPr bwMode="auto">
          <a:xfrm>
            <a:off x="2344577" y="1066800"/>
            <a:ext cx="6197761" cy="269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bwMode="auto">
          <a:xfrm>
            <a:off x="381000" y="1070653"/>
            <a:ext cx="1274602" cy="369308"/>
          </a:xfrm>
          <a:prstGeom prst="rect">
            <a:avLst/>
          </a:prstGeom>
          <a:noFill/>
          <a:scene3d>
            <a:camera prst="orthographicFront">
              <a:rot lat="0" lon="0" rev="0"/>
            </a:camera>
            <a:lightRig rig="threePt" dir="t"/>
          </a:scene3d>
        </p:spPr>
        <p:txBody>
          <a:bodyPr wrap="none">
            <a:spAutoFit/>
          </a:bodyPr>
          <a:lstStyle/>
          <a:p>
            <a:pPr>
              <a:defRPr/>
            </a:pPr>
            <a:r>
              <a:rPr lang="en-US" sz="1800" dirty="0">
                <a:latin typeface="Arial" panose="020B0604020202020204" pitchFamily="34" charset="0"/>
                <a:cs typeface="Arial" panose="020B0604020202020204" pitchFamily="34" charset="0"/>
              </a:rPr>
              <a:t>pre-mRNA</a:t>
            </a:r>
          </a:p>
        </p:txBody>
      </p:sp>
      <p:sp>
        <p:nvSpPr>
          <p:cNvPr id="20" name="TextBox 19"/>
          <p:cNvSpPr txBox="1"/>
          <p:nvPr/>
        </p:nvSpPr>
        <p:spPr bwMode="auto">
          <a:xfrm>
            <a:off x="791335" y="2959902"/>
            <a:ext cx="864267" cy="369308"/>
          </a:xfrm>
          <a:prstGeom prst="rect">
            <a:avLst/>
          </a:prstGeom>
          <a:noFill/>
          <a:scene3d>
            <a:camera prst="orthographicFront">
              <a:rot lat="0" lon="0" rev="0"/>
            </a:camera>
            <a:lightRig rig="threePt" dir="t"/>
          </a:scene3d>
        </p:spPr>
        <p:txBody>
          <a:bodyPr wrap="none">
            <a:spAutoFit/>
          </a:bodyPr>
          <a:lstStyle/>
          <a:p>
            <a:pPr>
              <a:defRPr/>
            </a:pPr>
            <a:r>
              <a:rPr lang="en-US" sz="1800" dirty="0">
                <a:latin typeface="Arial" panose="020B0604020202020204" pitchFamily="34" charset="0"/>
                <a:cs typeface="Arial" panose="020B0604020202020204" pitchFamily="34" charset="0"/>
              </a:rPr>
              <a:t>mRNA</a:t>
            </a:r>
          </a:p>
        </p:txBody>
      </p:sp>
      <p:cxnSp>
        <p:nvCxnSpPr>
          <p:cNvPr id="24585" name="Straight Arrow Connector 21"/>
          <p:cNvCxnSpPr>
            <a:cxnSpLocks noChangeShapeType="1"/>
          </p:cNvCxnSpPr>
          <p:nvPr/>
        </p:nvCxnSpPr>
        <p:spPr bwMode="auto">
          <a:xfrm>
            <a:off x="1587222" y="1271942"/>
            <a:ext cx="650124" cy="0"/>
          </a:xfrm>
          <a:prstGeom prst="straightConnector1">
            <a:avLst/>
          </a:prstGeom>
          <a:noFill/>
          <a:ln w="25400" algn="ctr">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586" name="Straight Arrow Connector 22"/>
          <p:cNvCxnSpPr>
            <a:cxnSpLocks noChangeShapeType="1"/>
          </p:cNvCxnSpPr>
          <p:nvPr/>
        </p:nvCxnSpPr>
        <p:spPr bwMode="auto">
          <a:xfrm>
            <a:off x="1587222" y="3145563"/>
            <a:ext cx="650124" cy="0"/>
          </a:xfrm>
          <a:prstGeom prst="straightConnector1">
            <a:avLst/>
          </a:prstGeom>
          <a:noFill/>
          <a:ln w="25400" algn="ctr">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bwMode="auto">
          <a:xfrm>
            <a:off x="3566220" y="3710567"/>
            <a:ext cx="915559" cy="369308"/>
          </a:xfrm>
          <a:prstGeom prst="rect">
            <a:avLst/>
          </a:prstGeom>
          <a:noFill/>
          <a:scene3d>
            <a:camera prst="orthographicFront">
              <a:rot lat="0" lon="0" rev="0"/>
            </a:camera>
            <a:lightRig rig="threePt" dir="t"/>
          </a:scene3d>
        </p:spPr>
        <p:txBody>
          <a:bodyPr wrap="none">
            <a:spAutoFit/>
          </a:bodyPr>
          <a:lstStyle/>
          <a:p>
            <a:pPr>
              <a:defRPr/>
            </a:pPr>
            <a:r>
              <a:rPr lang="en-US" sz="1800" dirty="0">
                <a:latin typeface="Arial" panose="020B0604020202020204" pitchFamily="34" charset="0"/>
                <a:cs typeface="Arial" panose="020B0604020202020204" pitchFamily="34" charset="0"/>
              </a:rPr>
              <a:t>5’-UTR</a:t>
            </a:r>
          </a:p>
        </p:txBody>
      </p:sp>
      <p:sp>
        <p:nvSpPr>
          <p:cNvPr id="25" name="TextBox 24"/>
          <p:cNvSpPr txBox="1"/>
          <p:nvPr/>
        </p:nvSpPr>
        <p:spPr bwMode="auto">
          <a:xfrm>
            <a:off x="5941902" y="3710567"/>
            <a:ext cx="915559" cy="369308"/>
          </a:xfrm>
          <a:prstGeom prst="rect">
            <a:avLst/>
          </a:prstGeom>
          <a:noFill/>
          <a:scene3d>
            <a:camera prst="orthographicFront">
              <a:rot lat="0" lon="0" rev="0"/>
            </a:camera>
            <a:lightRig rig="threePt" dir="t"/>
          </a:scene3d>
        </p:spPr>
        <p:txBody>
          <a:bodyPr wrap="none">
            <a:spAutoFit/>
          </a:bodyPr>
          <a:lstStyle/>
          <a:p>
            <a:pPr>
              <a:defRPr/>
            </a:pPr>
            <a:r>
              <a:rPr lang="en-US" sz="1800" dirty="0">
                <a:latin typeface="Arial" panose="020B0604020202020204" pitchFamily="34" charset="0"/>
                <a:cs typeface="Arial" panose="020B0604020202020204" pitchFamily="34" charset="0"/>
              </a:rPr>
              <a:t>3’-UTR</a:t>
            </a:r>
          </a:p>
        </p:txBody>
      </p:sp>
      <p:sp>
        <p:nvSpPr>
          <p:cNvPr id="24589" name="Rounded Rectangle 25"/>
          <p:cNvSpPr>
            <a:spLocks noChangeArrowheads="1"/>
          </p:cNvSpPr>
          <p:nvPr/>
        </p:nvSpPr>
        <p:spPr bwMode="auto">
          <a:xfrm>
            <a:off x="3741799" y="2616049"/>
            <a:ext cx="1676260" cy="304781"/>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7" name="TextBox 26"/>
          <p:cNvSpPr txBox="1"/>
          <p:nvPr/>
        </p:nvSpPr>
        <p:spPr bwMode="auto">
          <a:xfrm>
            <a:off x="4305948" y="3493268"/>
            <a:ext cx="1826141" cy="369332"/>
          </a:xfrm>
          <a:prstGeom prst="rect">
            <a:avLst/>
          </a:prstGeom>
          <a:noFill/>
          <a:scene3d>
            <a:camera prst="orthographicFront">
              <a:rot lat="0" lon="0" rev="0"/>
            </a:camera>
            <a:lightRig rig="threePt" dir="t"/>
          </a:scene3d>
        </p:spPr>
        <p:txBody>
          <a:bodyPr wrap="none">
            <a:spAutoFit/>
          </a:bodyPr>
          <a:lstStyle/>
          <a:p>
            <a:pPr>
              <a:defRPr/>
            </a:pPr>
            <a:r>
              <a:rPr lang="en-US" sz="1800" dirty="0">
                <a:latin typeface="Arial" panose="020B0604020202020204" pitchFamily="34" charset="0"/>
                <a:cs typeface="Arial" panose="020B0604020202020204" pitchFamily="34" charset="0"/>
              </a:rPr>
              <a:t>Coding </a:t>
            </a:r>
            <a:r>
              <a:rPr lang="en-US" sz="1800" dirty="0" smtClean="0">
                <a:latin typeface="Arial" panose="020B0604020202020204" pitchFamily="34" charset="0"/>
                <a:cs typeface="Arial" panose="020B0604020202020204" pitchFamily="34" charset="0"/>
              </a:rPr>
              <a:t>Regions</a:t>
            </a:r>
            <a:endParaRPr lang="en-US" sz="1800" dirty="0">
              <a:latin typeface="Arial" panose="020B0604020202020204" pitchFamily="34" charset="0"/>
              <a:cs typeface="Arial" panose="020B0604020202020204" pitchFamily="34" charset="0"/>
            </a:endParaRPr>
          </a:p>
        </p:txBody>
      </p:sp>
      <p:sp>
        <p:nvSpPr>
          <p:cNvPr id="29" name="Right Brace 28"/>
          <p:cNvSpPr/>
          <p:nvPr/>
        </p:nvSpPr>
        <p:spPr bwMode="auto">
          <a:xfrm>
            <a:off x="5136660" y="1989014"/>
            <a:ext cx="224262" cy="2811586"/>
          </a:xfrm>
          <a:prstGeom prst="rightBrace">
            <a:avLst>
              <a:gd name="adj1" fmla="val 8333"/>
              <a:gd name="adj2" fmla="val 49547"/>
            </a:avLst>
          </a:prstGeom>
          <a:noFill/>
          <a:ln w="12700" cap="flat" cmpd="sng" algn="ctr">
            <a:solidFill>
              <a:schemeClr val="tx1"/>
            </a:solidFill>
            <a:prstDash val="solid"/>
            <a:round/>
            <a:headEnd type="none" w="med" len="med"/>
            <a:tailEnd type="none" w="med" len="med"/>
          </a:ln>
          <a:effectLst/>
          <a:scene3d>
            <a:camera prst="orthographicFront">
              <a:rot lat="0" lon="0" rev="16200000"/>
            </a:camera>
            <a:lightRig rig="threePt" dir="t"/>
          </a:scene3d>
          <a:extLst/>
        </p:spPr>
        <p:txBody>
          <a:bodyPr/>
          <a:lstStyle/>
          <a:p>
            <a:pPr>
              <a:defRPr/>
            </a:pPr>
            <a:endParaRPr lang="en-US">
              <a:latin typeface="Times" pitchFamily="64" charset="0"/>
            </a:endParaRPr>
          </a:p>
        </p:txBody>
      </p:sp>
      <p:grpSp>
        <p:nvGrpSpPr>
          <p:cNvPr id="13" name="Group 12"/>
          <p:cNvGrpSpPr/>
          <p:nvPr/>
        </p:nvGrpSpPr>
        <p:grpSpPr>
          <a:xfrm>
            <a:off x="4572000" y="457200"/>
            <a:ext cx="2198038" cy="609600"/>
            <a:chOff x="4572000" y="457200"/>
            <a:chExt cx="2198038" cy="609600"/>
          </a:xfrm>
        </p:grpSpPr>
        <p:sp>
          <p:nvSpPr>
            <p:cNvPr id="14" name="TextBox 13"/>
            <p:cNvSpPr txBox="1"/>
            <p:nvPr/>
          </p:nvSpPr>
          <p:spPr bwMode="auto">
            <a:xfrm>
              <a:off x="4572000" y="457200"/>
              <a:ext cx="2198038" cy="369332"/>
            </a:xfrm>
            <a:prstGeom prst="rect">
              <a:avLst/>
            </a:prstGeom>
            <a:noFill/>
            <a:scene3d>
              <a:camera prst="orthographicFront">
                <a:rot lat="0" lon="0" rev="0"/>
              </a:camera>
              <a:lightRig rig="threePt" dir="t"/>
            </a:scene3d>
          </p:spPr>
          <p:txBody>
            <a:bodyPr wrap="none">
              <a:spAutoFit/>
            </a:bodyPr>
            <a:lstStyle/>
            <a:p>
              <a:pPr>
                <a:defRPr/>
              </a:pPr>
              <a:r>
                <a:rPr lang="en-US" sz="1800" dirty="0" smtClean="0">
                  <a:latin typeface="Arial" panose="020B0604020202020204" pitchFamily="34" charset="0"/>
                  <a:cs typeface="Arial" panose="020B0604020202020204" pitchFamily="34" charset="0"/>
                </a:rPr>
                <a:t>Noncoding Regions</a:t>
              </a:r>
              <a:endParaRPr lang="en-US" sz="1800" dirty="0">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6132089" y="797838"/>
              <a:ext cx="267592" cy="240268"/>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572000" y="797838"/>
              <a:ext cx="381000" cy="268962"/>
            </a:xfrm>
            <a:prstGeom prst="line">
              <a:avLst/>
            </a:pr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1000"/>
                                        <p:tgtEl>
                                          <p:spTgt spid="25"/>
                                        </p:tgtEl>
                                      </p:cBhvr>
                                    </p:animEffect>
                                    <p:anim calcmode="lin" valueType="num">
                                      <p:cBhvr>
                                        <p:cTn id="49" dur="1000" fill="hold"/>
                                        <p:tgtEl>
                                          <p:spTgt spid="25"/>
                                        </p:tgtEl>
                                        <p:attrNameLst>
                                          <p:attrName>ppt_x</p:attrName>
                                        </p:attrNameLst>
                                      </p:cBhvr>
                                      <p:tavLst>
                                        <p:tav tm="0">
                                          <p:val>
                                            <p:strVal val="#ppt_x"/>
                                          </p:val>
                                        </p:tav>
                                        <p:tav tm="100000">
                                          <p:val>
                                            <p:strVal val="#ppt_x"/>
                                          </p:val>
                                        </p:tav>
                                      </p:tavLst>
                                    </p:anim>
                                    <p:anim calcmode="lin" valueType="num">
                                      <p:cBhvr>
                                        <p:cTn id="5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Effect transition="in" filter="fade">
                                      <p:cBhvr>
                                        <p:cTn id="55" dur="1000"/>
                                        <p:tgtEl>
                                          <p:spTgt spid="3">
                                            <p:txEl>
                                              <p:pRg st="5" end="5"/>
                                            </p:txEl>
                                          </p:spTgt>
                                        </p:tgtEl>
                                      </p:cBhvr>
                                    </p:animEffect>
                                    <p:anim calcmode="lin" valueType="num">
                                      <p:cBhvr>
                                        <p:cTn id="5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1000"/>
                                        <p:tgtEl>
                                          <p:spTgt spid="3">
                                            <p:txEl>
                                              <p:pRg st="6" end="6"/>
                                            </p:txEl>
                                          </p:spTgt>
                                        </p:tgtEl>
                                      </p:cBhvr>
                                    </p:animEffect>
                                    <p:anim calcmode="lin" valueType="num">
                                      <p:cBhvr>
                                        <p:cTn id="6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fade">
                                      <p:cBhvr>
                                        <p:cTn id="69" dur="1000"/>
                                        <p:tgtEl>
                                          <p:spTgt spid="3">
                                            <p:txEl>
                                              <p:pRg st="7" end="7"/>
                                            </p:txEl>
                                          </p:spTgt>
                                        </p:tgtEl>
                                      </p:cBhvr>
                                    </p:animEffect>
                                    <p:anim calcmode="lin" valueType="num">
                                      <p:cBhvr>
                                        <p:cTn id="7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2" descr="voet4_fig_26_20"/>
          <p:cNvPicPr>
            <a:picLocks noChangeAspect="1" noChangeArrowheads="1"/>
          </p:cNvPicPr>
          <p:nvPr/>
        </p:nvPicPr>
        <p:blipFill>
          <a:blip r:embed="rId2">
            <a:extLst>
              <a:ext uri="{28A0092B-C50C-407E-A947-70E740481C1C}">
                <a14:useLocalDpi xmlns:a14="http://schemas.microsoft.com/office/drawing/2010/main" val="0"/>
              </a:ext>
            </a:extLst>
          </a:blip>
          <a:srcRect r="29231" b="6122"/>
          <a:stretch>
            <a:fillRect/>
          </a:stretch>
        </p:blipFill>
        <p:spPr bwMode="auto">
          <a:xfrm>
            <a:off x="6017273" y="109538"/>
            <a:ext cx="2538437" cy="659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4"/>
          <p:cNvSpPr txBox="1">
            <a:spLocks noChangeArrowheads="1"/>
          </p:cNvSpPr>
          <p:nvPr/>
        </p:nvSpPr>
        <p:spPr bwMode="auto">
          <a:xfrm>
            <a:off x="6050705" y="1218788"/>
            <a:ext cx="324178" cy="3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a:latin typeface="Arial" pitchFamily="34" charset="0"/>
                <a:cs typeface="Arial" pitchFamily="34" charset="0"/>
              </a:rPr>
              <a:t>5’</a:t>
            </a:r>
          </a:p>
        </p:txBody>
      </p:sp>
      <p:sp>
        <p:nvSpPr>
          <p:cNvPr id="25607" name="TextBox 5"/>
          <p:cNvSpPr txBox="1">
            <a:spLocks noChangeArrowheads="1"/>
          </p:cNvSpPr>
          <p:nvPr/>
        </p:nvSpPr>
        <p:spPr bwMode="auto">
          <a:xfrm>
            <a:off x="6006538" y="3063357"/>
            <a:ext cx="324178" cy="30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400">
                <a:latin typeface="Arial" pitchFamily="34" charset="0"/>
                <a:cs typeface="Arial" pitchFamily="34" charset="0"/>
              </a:rPr>
              <a:t>5’</a:t>
            </a:r>
          </a:p>
        </p:txBody>
      </p:sp>
      <p:cxnSp>
        <p:nvCxnSpPr>
          <p:cNvPr id="25608" name="Straight Arrow Connector 7"/>
          <p:cNvCxnSpPr>
            <a:cxnSpLocks noChangeShapeType="1"/>
          </p:cNvCxnSpPr>
          <p:nvPr/>
        </p:nvCxnSpPr>
        <p:spPr bwMode="auto">
          <a:xfrm>
            <a:off x="6284989" y="1388078"/>
            <a:ext cx="182908" cy="0"/>
          </a:xfrm>
          <a:prstGeom prst="straightConnector1">
            <a:avLst/>
          </a:prstGeom>
          <a:noFill/>
          <a:ln w="12700" algn="ctr">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609" name="Straight Arrow Connector 8"/>
          <p:cNvCxnSpPr>
            <a:cxnSpLocks noChangeShapeType="1"/>
          </p:cNvCxnSpPr>
          <p:nvPr/>
        </p:nvCxnSpPr>
        <p:spPr bwMode="auto">
          <a:xfrm>
            <a:off x="6262321" y="3220695"/>
            <a:ext cx="182908" cy="0"/>
          </a:xfrm>
          <a:prstGeom prst="straightConnector1">
            <a:avLst/>
          </a:prstGeom>
          <a:noFill/>
          <a:ln w="12700" algn="ctr">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p:cNvGrpSpPr/>
          <p:nvPr/>
        </p:nvGrpSpPr>
        <p:grpSpPr>
          <a:xfrm>
            <a:off x="5354816" y="1290156"/>
            <a:ext cx="769932" cy="2062393"/>
            <a:chOff x="5354816" y="1290156"/>
            <a:chExt cx="769932" cy="2062393"/>
          </a:xfrm>
        </p:grpSpPr>
        <p:sp>
          <p:nvSpPr>
            <p:cNvPr id="25610" name="Left Brace 9"/>
            <p:cNvSpPr>
              <a:spLocks/>
            </p:cNvSpPr>
            <p:nvPr/>
          </p:nvSpPr>
          <p:spPr bwMode="auto">
            <a:xfrm>
              <a:off x="5812085" y="1290156"/>
              <a:ext cx="312663" cy="2062393"/>
            </a:xfrm>
            <a:prstGeom prst="leftBrace">
              <a:avLst>
                <a:gd name="adj1" fmla="val 8338"/>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1" name="TextBox 10"/>
            <p:cNvSpPr txBox="1"/>
            <p:nvPr/>
          </p:nvSpPr>
          <p:spPr bwMode="auto">
            <a:xfrm>
              <a:off x="5354816" y="2172335"/>
              <a:ext cx="534203" cy="307800"/>
            </a:xfrm>
            <a:prstGeom prst="rect">
              <a:avLst/>
            </a:prstGeom>
            <a:noFill/>
            <a:scene3d>
              <a:camera prst="orthographicFront">
                <a:rot lat="0" lon="0" rev="0"/>
              </a:camera>
              <a:lightRig rig="threePt" dir="t"/>
            </a:scene3d>
          </p:spPr>
          <p:txBody>
            <a:bodyPr wrap="none">
              <a:spAutoFit/>
            </a:bodyPr>
            <a:lstStyle/>
            <a:p>
              <a:pPr>
                <a:defRPr/>
              </a:pPr>
              <a:r>
                <a:rPr lang="en-US" sz="1400" dirty="0">
                  <a:latin typeface="Arial" panose="020B0604020202020204" pitchFamily="34" charset="0"/>
                  <a:cs typeface="Arial" panose="020B0604020202020204" pitchFamily="34" charset="0"/>
                </a:rPr>
                <a:t>TPB</a:t>
              </a:r>
            </a:p>
          </p:txBody>
        </p:sp>
      </p:grpSp>
      <p:sp>
        <p:nvSpPr>
          <p:cNvPr id="25612" name="Left Brace 11"/>
          <p:cNvSpPr>
            <a:spLocks/>
          </p:cNvSpPr>
          <p:nvPr/>
        </p:nvSpPr>
        <p:spPr bwMode="auto">
          <a:xfrm>
            <a:off x="5819903" y="3389675"/>
            <a:ext cx="304847" cy="3315924"/>
          </a:xfrm>
          <a:prstGeom prst="leftBrace">
            <a:avLst>
              <a:gd name="adj1" fmla="val 8310"/>
              <a:gd name="adj2" fmla="val 50000"/>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13" name="TextBox 12"/>
          <p:cNvSpPr txBox="1"/>
          <p:nvPr/>
        </p:nvSpPr>
        <p:spPr bwMode="auto">
          <a:xfrm>
            <a:off x="4967288" y="4721274"/>
            <a:ext cx="1052053" cy="307800"/>
          </a:xfrm>
          <a:prstGeom prst="rect">
            <a:avLst/>
          </a:prstGeom>
          <a:noFill/>
          <a:scene3d>
            <a:camera prst="orthographicFront">
              <a:rot lat="0" lon="0" rev="0"/>
            </a:camera>
            <a:lightRig rig="threePt" dir="t"/>
          </a:scene3d>
        </p:spPr>
        <p:txBody>
          <a:bodyPr wrap="none">
            <a:spAutoFit/>
          </a:bodyPr>
          <a:lstStyle/>
          <a:p>
            <a:pPr>
              <a:defRPr/>
            </a:pPr>
            <a:r>
              <a:rPr lang="en-US" sz="1400" dirty="0">
                <a:latin typeface="Arial" panose="020B0604020202020204" pitchFamily="34" charset="0"/>
                <a:cs typeface="Arial" panose="020B0604020202020204" pitchFamily="34" charset="0"/>
              </a:rPr>
              <a:t>Pre-mRNA</a:t>
            </a:r>
          </a:p>
        </p:txBody>
      </p:sp>
      <p:sp>
        <p:nvSpPr>
          <p:cNvPr id="14" name="TextBox 13"/>
          <p:cNvSpPr txBox="1"/>
          <p:nvPr/>
        </p:nvSpPr>
        <p:spPr bwMode="auto">
          <a:xfrm>
            <a:off x="8418919" y="982356"/>
            <a:ext cx="572681" cy="307800"/>
          </a:xfrm>
          <a:prstGeom prst="rect">
            <a:avLst/>
          </a:prstGeom>
          <a:noFill/>
          <a:scene3d>
            <a:camera prst="orthographicFront">
              <a:rot lat="0" lon="0" rev="0"/>
            </a:camera>
            <a:lightRig rig="threePt" dir="t"/>
          </a:scene3d>
        </p:spPr>
        <p:txBody>
          <a:bodyPr wrap="none">
            <a:spAutoFit/>
          </a:bodyPr>
          <a:lstStyle/>
          <a:p>
            <a:pPr>
              <a:defRPr/>
            </a:pPr>
            <a:r>
              <a:rPr lang="en-US" sz="1400" dirty="0">
                <a:latin typeface="Arial" panose="020B0604020202020204" pitchFamily="34" charset="0"/>
                <a:cs typeface="Arial" panose="020B0604020202020204" pitchFamily="34" charset="0"/>
              </a:rPr>
              <a:t>m7G</a:t>
            </a:r>
          </a:p>
        </p:txBody>
      </p:sp>
      <p:sp>
        <p:nvSpPr>
          <p:cNvPr id="25615" name="Rounded Rectangle 14"/>
          <p:cNvSpPr>
            <a:spLocks noChangeArrowheads="1"/>
          </p:cNvSpPr>
          <p:nvPr/>
        </p:nvSpPr>
        <p:spPr bwMode="auto">
          <a:xfrm>
            <a:off x="7693931" y="2640362"/>
            <a:ext cx="1014202" cy="858732"/>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5616" name="Rounded Rectangle 15"/>
          <p:cNvSpPr>
            <a:spLocks noChangeArrowheads="1"/>
          </p:cNvSpPr>
          <p:nvPr/>
        </p:nvSpPr>
        <p:spPr bwMode="auto">
          <a:xfrm>
            <a:off x="7269879" y="2928527"/>
            <a:ext cx="533482" cy="365397"/>
          </a:xfrm>
          <a:prstGeom prst="roundRect">
            <a:avLst>
              <a:gd name="adj" fmla="val 16667"/>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endParaRPr lang="en-US" altLang="en-US" sz="2400"/>
          </a:p>
        </p:txBody>
      </p:sp>
      <p:sp>
        <p:nvSpPr>
          <p:cNvPr id="25603" name="Rectangle 4"/>
          <p:cNvSpPr>
            <a:spLocks noGrp="1" noChangeArrowheads="1"/>
          </p:cNvSpPr>
          <p:nvPr/>
        </p:nvSpPr>
        <p:spPr bwMode="auto">
          <a:xfrm>
            <a:off x="381000" y="0"/>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Modification: 5’-cap</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3" name="Rectangle 3"/>
          <p:cNvSpPr>
            <a:spLocks noChangeArrowheads="1"/>
          </p:cNvSpPr>
          <p:nvPr/>
        </p:nvSpPr>
        <p:spPr bwMode="auto">
          <a:xfrm>
            <a:off x="163513" y="1703388"/>
            <a:ext cx="5322887"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800" dirty="0" smtClean="0">
                <a:solidFill>
                  <a:srgbClr val="00B050"/>
                </a:solidFill>
                <a:latin typeface="Calibri" pitchFamily="34" charset="0"/>
                <a:ea typeface="Cambria" pitchFamily="18" charset="0"/>
                <a:cs typeface="Calibri" pitchFamily="34" charset="0"/>
              </a:rPr>
              <a:t>Nascent pre-mRNAs (as short as 30nt long)</a:t>
            </a:r>
            <a:r>
              <a:rPr lang="en-US" altLang="en-US" sz="1800" dirty="0" smtClean="0">
                <a:latin typeface="Calibri" pitchFamily="34" charset="0"/>
                <a:ea typeface="Cambria" pitchFamily="18" charset="0"/>
                <a:cs typeface="Calibri" pitchFamily="34" charset="0"/>
              </a:rPr>
              <a:t>—while still being transcribed—undergo a process referred to as “</a:t>
            </a:r>
            <a:r>
              <a:rPr lang="en-US" altLang="en-US" sz="1800" dirty="0" smtClean="0">
                <a:solidFill>
                  <a:srgbClr val="FF0000"/>
                </a:solidFill>
                <a:latin typeface="Calibri" pitchFamily="34" charset="0"/>
                <a:ea typeface="Cambria" pitchFamily="18" charset="0"/>
                <a:cs typeface="Calibri" pitchFamily="34" charset="0"/>
              </a:rPr>
              <a:t>mRNA capping</a:t>
            </a:r>
            <a:r>
              <a:rPr lang="en-US" altLang="en-US" sz="1800" dirty="0" smtClean="0">
                <a:latin typeface="Calibri" pitchFamily="34" charset="0"/>
                <a:ea typeface="Cambria" pitchFamily="18" charset="0"/>
                <a:cs typeface="Calibri" pitchFamily="34" charset="0"/>
              </a:rPr>
              <a:t>”</a:t>
            </a: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latin typeface="Calibri" pitchFamily="34" charset="0"/>
                <a:ea typeface="Cambria" pitchFamily="18" charset="0"/>
                <a:cs typeface="Calibri" pitchFamily="34" charset="0"/>
              </a:rPr>
              <a:t>In mRNA capping, the 5’-end of pre-mRNAs is modified with </a:t>
            </a:r>
            <a:r>
              <a:rPr lang="en-US" altLang="en-US" sz="1800" dirty="0" smtClean="0">
                <a:solidFill>
                  <a:srgbClr val="FF0000"/>
                </a:solidFill>
                <a:latin typeface="Calibri" pitchFamily="34" charset="0"/>
                <a:ea typeface="Cambria" pitchFamily="18" charset="0"/>
                <a:cs typeface="Calibri" pitchFamily="34" charset="0"/>
              </a:rPr>
              <a:t>7-methylguanosine (m7G) </a:t>
            </a:r>
            <a:r>
              <a:rPr lang="en-US" altLang="en-US" sz="1800" dirty="0" smtClean="0">
                <a:latin typeface="Calibri" pitchFamily="34" charset="0"/>
                <a:ea typeface="Cambria" pitchFamily="18" charset="0"/>
                <a:cs typeface="Calibri" pitchFamily="34" charset="0"/>
              </a:rPr>
              <a:t>via the formation of a </a:t>
            </a:r>
            <a:r>
              <a:rPr lang="en-US" altLang="en-US" sz="1800" dirty="0" smtClean="0">
                <a:solidFill>
                  <a:srgbClr val="FF0000"/>
                </a:solidFill>
                <a:latin typeface="Calibri" pitchFamily="34" charset="0"/>
                <a:ea typeface="Cambria" pitchFamily="18" charset="0"/>
                <a:cs typeface="Calibri" pitchFamily="34" charset="0"/>
              </a:rPr>
              <a:t>5’-5’ triphosphate bridge (TPB)</a:t>
            </a: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latin typeface="Calibri" pitchFamily="34" charset="0"/>
                <a:ea typeface="Cambria" pitchFamily="18" charset="0"/>
                <a:cs typeface="Calibri" pitchFamily="34" charset="0"/>
              </a:rPr>
              <a:t>Additionally, the </a:t>
            </a:r>
            <a:r>
              <a:rPr lang="en-US" altLang="en-US" sz="1800" dirty="0" smtClean="0">
                <a:solidFill>
                  <a:srgbClr val="FF0000"/>
                </a:solidFill>
                <a:latin typeface="Calibri" pitchFamily="34" charset="0"/>
                <a:ea typeface="Cambria" pitchFamily="18" charset="0"/>
                <a:cs typeface="Calibri" pitchFamily="34" charset="0"/>
              </a:rPr>
              <a:t>2’-OH group </a:t>
            </a:r>
            <a:r>
              <a:rPr lang="en-US" altLang="en-US" sz="1800" dirty="0" smtClean="0">
                <a:latin typeface="Calibri" pitchFamily="34" charset="0"/>
                <a:ea typeface="Cambria" pitchFamily="18" charset="0"/>
                <a:cs typeface="Calibri" pitchFamily="34" charset="0"/>
              </a:rPr>
              <a:t>of the ribose sugars within the first two nucleotides @ the 5’-end being capped </a:t>
            </a:r>
            <a:r>
              <a:rPr lang="en-US" altLang="en-US" sz="1800" dirty="0" smtClean="0">
                <a:solidFill>
                  <a:srgbClr val="00B050"/>
                </a:solidFill>
                <a:latin typeface="Calibri" pitchFamily="34" charset="0"/>
                <a:ea typeface="Cambria" pitchFamily="18" charset="0"/>
                <a:cs typeface="Calibri" pitchFamily="34" charset="0"/>
              </a:rPr>
              <a:t>may also be methylated</a:t>
            </a: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latin typeface="Calibri" pitchFamily="34" charset="0"/>
                <a:ea typeface="Cambria" pitchFamily="18" charset="0"/>
                <a:cs typeface="Calibri" pitchFamily="34" charset="0"/>
              </a:rPr>
              <a:t>mRNA capping (or the 5’-cap)—that usually occurs co-transcriptionally—serves the following functions:</a:t>
            </a:r>
          </a:p>
          <a:p>
            <a:pPr marL="0" indent="0">
              <a:spcBef>
                <a:spcPts val="0"/>
              </a:spcBef>
              <a:buFontTx/>
              <a:buNone/>
              <a:defRPr/>
            </a:pPr>
            <a:r>
              <a:rPr lang="en-US" altLang="en-US" sz="1800" dirty="0" smtClean="0">
                <a:latin typeface="Calibri" pitchFamily="34" charset="0"/>
                <a:ea typeface="Cambria" pitchFamily="18" charset="0"/>
                <a:cs typeface="Calibri" pitchFamily="34" charset="0"/>
              </a:rPr>
              <a:t>	</a:t>
            </a:r>
            <a:r>
              <a:rPr lang="en-US" altLang="en-US" sz="1800" dirty="0" smtClean="0">
                <a:solidFill>
                  <a:schemeClr val="accent2"/>
                </a:solidFill>
                <a:latin typeface="Calibri" pitchFamily="34" charset="0"/>
                <a:ea typeface="Cambria" pitchFamily="18" charset="0"/>
                <a:cs typeface="Calibri" pitchFamily="34" charset="0"/>
              </a:rPr>
              <a:t>(1) Facilitates mRNA splicing by spliceosome</a:t>
            </a:r>
          </a:p>
          <a:p>
            <a:pPr marL="0" indent="0">
              <a:spcBef>
                <a:spcPts val="0"/>
              </a:spcBef>
              <a:buFontTx/>
              <a:buNone/>
              <a:defRPr/>
            </a:pPr>
            <a:r>
              <a:rPr lang="en-US" altLang="en-US" sz="1800" dirty="0" smtClean="0">
                <a:solidFill>
                  <a:schemeClr val="accent2"/>
                </a:solidFill>
                <a:latin typeface="Calibri" pitchFamily="34" charset="0"/>
                <a:ea typeface="Cambria" pitchFamily="18" charset="0"/>
                <a:cs typeface="Calibri" pitchFamily="34" charset="0"/>
              </a:rPr>
              <a:t>	(2) Regulates nuclear export of mRNA</a:t>
            </a:r>
          </a:p>
          <a:p>
            <a:pPr marL="0" indent="0">
              <a:spcBef>
                <a:spcPts val="0"/>
              </a:spcBef>
              <a:buFontTx/>
              <a:buNone/>
              <a:defRPr/>
            </a:pPr>
            <a:r>
              <a:rPr lang="en-US" altLang="en-US" sz="1800" dirty="0" smtClean="0">
                <a:solidFill>
                  <a:schemeClr val="accent2"/>
                </a:solidFill>
                <a:latin typeface="Calibri" pitchFamily="34" charset="0"/>
                <a:ea typeface="Cambria" pitchFamily="18" charset="0"/>
                <a:cs typeface="Calibri" pitchFamily="34" charset="0"/>
              </a:rPr>
              <a:t>	(3) Promotes mRNA translation by ribosomes</a:t>
            </a:r>
          </a:p>
          <a:p>
            <a:pPr marL="0" indent="0">
              <a:spcBef>
                <a:spcPts val="0"/>
              </a:spcBef>
              <a:buFontTx/>
              <a:buNone/>
              <a:defRPr/>
            </a:pPr>
            <a:r>
              <a:rPr lang="en-US" altLang="en-US" sz="1800" dirty="0" smtClean="0">
                <a:solidFill>
                  <a:schemeClr val="accent2"/>
                </a:solidFill>
                <a:latin typeface="Calibri" pitchFamily="34" charset="0"/>
                <a:ea typeface="Cambria" pitchFamily="18" charset="0"/>
                <a:cs typeface="Calibri" pitchFamily="34" charset="0"/>
              </a:rPr>
              <a:t>	(4) Prevents degradation by 5’-exonucleases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3">
                                            <p:txEl>
                                              <p:pRg st="10" end="10"/>
                                            </p:txEl>
                                          </p:spTgt>
                                        </p:tgtEl>
                                        <p:attrNameLst>
                                          <p:attrName>style.visibility</p:attrName>
                                        </p:attrNameLst>
                                      </p:cBhvr>
                                      <p:to>
                                        <p:strVal val="visible"/>
                                      </p:to>
                                    </p:set>
                                    <p:animEffect transition="in" filter="fade">
                                      <p:cBhvr>
                                        <p:cTn id="66" dur="1000"/>
                                        <p:tgtEl>
                                          <p:spTgt spid="3">
                                            <p:txEl>
                                              <p:pRg st="10" end="10"/>
                                            </p:txEl>
                                          </p:spTgt>
                                        </p:tgtEl>
                                      </p:cBhvr>
                                    </p:animEffect>
                                    <p:anim calcmode="lin" valueType="num">
                                      <p:cBhvr>
                                        <p:cTn id="6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9"/>
          <p:cNvGrpSpPr>
            <a:grpSpLocks/>
          </p:cNvGrpSpPr>
          <p:nvPr/>
        </p:nvGrpSpPr>
        <p:grpSpPr bwMode="auto">
          <a:xfrm>
            <a:off x="4625975" y="-796925"/>
            <a:ext cx="4381500" cy="4654550"/>
            <a:chOff x="3276600" y="890955"/>
            <a:chExt cx="4381554" cy="4653206"/>
          </a:xfrm>
        </p:grpSpPr>
        <p:pic>
          <p:nvPicPr>
            <p:cNvPr id="26629" name="Picture 30"/>
            <p:cNvPicPr>
              <a:picLocks noChangeAspect="1"/>
            </p:cNvPicPr>
            <p:nvPr/>
          </p:nvPicPr>
          <p:blipFill>
            <a:blip r:embed="rId2">
              <a:extLst>
                <a:ext uri="{28A0092B-C50C-407E-A947-70E740481C1C}">
                  <a14:useLocalDpi xmlns:a14="http://schemas.microsoft.com/office/drawing/2010/main" val="0"/>
                </a:ext>
              </a:extLst>
            </a:blip>
            <a:srcRect b="2647"/>
            <a:stretch>
              <a:fillRect/>
            </a:stretch>
          </p:blipFill>
          <p:spPr bwMode="auto">
            <a:xfrm>
              <a:off x="3276600" y="2181509"/>
              <a:ext cx="4381554" cy="3362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 Brace 31"/>
            <p:cNvSpPr/>
            <p:nvPr/>
          </p:nvSpPr>
          <p:spPr bwMode="auto">
            <a:xfrm>
              <a:off x="5472720" y="890955"/>
              <a:ext cx="152400" cy="2485290"/>
            </a:xfrm>
            <a:prstGeom prst="leftBrace">
              <a:avLst/>
            </a:prstGeom>
            <a:noFill/>
            <a:ln w="12700" cap="flat" cmpd="sng" algn="ctr">
              <a:solidFill>
                <a:schemeClr val="tx1"/>
              </a:solidFill>
              <a:prstDash val="solid"/>
              <a:round/>
              <a:headEnd type="none" w="med" len="med"/>
              <a:tailEnd type="none" w="med" len="med"/>
            </a:ln>
            <a:effectLst/>
            <a:scene3d>
              <a:camera prst="orthographicFront">
                <a:rot lat="0" lon="0" rev="16200000"/>
              </a:camera>
              <a:lightRig rig="threePt" dir="t"/>
            </a:scene3d>
            <a:extLst/>
          </p:spPr>
          <p:txBody>
            <a:bodyPr/>
            <a:lstStyle/>
            <a:p>
              <a:pPr>
                <a:defRPr/>
              </a:pPr>
              <a:endParaRPr lang="en-US">
                <a:latin typeface="Times" pitchFamily="64" charset="0"/>
              </a:endParaRPr>
            </a:p>
          </p:txBody>
        </p:sp>
        <p:sp>
          <p:nvSpPr>
            <p:cNvPr id="33" name="TextBox 32"/>
            <p:cNvSpPr txBox="1"/>
            <p:nvPr/>
          </p:nvSpPr>
          <p:spPr>
            <a:xfrm>
              <a:off x="4784361" y="1813170"/>
              <a:ext cx="1290738" cy="292388"/>
            </a:xfrm>
            <a:prstGeom prst="rect">
              <a:avLst/>
            </a:prstGeom>
            <a:noFill/>
            <a:scene3d>
              <a:camera prst="orthographicFront">
                <a:rot lat="0" lon="0" rev="0"/>
              </a:camera>
              <a:lightRig rig="threePt" dir="t"/>
            </a:scene3d>
          </p:spPr>
          <p:txBody>
            <a:bodyPr wrap="none">
              <a:spAutoFit/>
            </a:bodyPr>
            <a:lstStyle/>
            <a:p>
              <a:pPr>
                <a:defRPr/>
              </a:pPr>
              <a:r>
                <a:rPr lang="en-US" sz="1300" b="1" dirty="0">
                  <a:latin typeface="Arial Narrow" panose="020B0606020202030204" pitchFamily="34" charset="0"/>
                  <a:cs typeface="Arial" panose="020B0604020202020204" pitchFamily="34" charset="0"/>
                </a:rPr>
                <a:t>Cleavage signals</a:t>
              </a:r>
            </a:p>
          </p:txBody>
        </p:sp>
      </p:grpSp>
      <p:sp>
        <p:nvSpPr>
          <p:cNvPr id="26627" name="Rectangle 4"/>
          <p:cNvSpPr>
            <a:spLocks noGrp="1" noChangeArrowheads="1"/>
          </p:cNvSpPr>
          <p:nvPr/>
        </p:nvSpPr>
        <p:spPr bwMode="auto">
          <a:xfrm>
            <a:off x="192088" y="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Modification: Poly(A) tail</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3" name="Rectangle 3"/>
          <p:cNvSpPr>
            <a:spLocks noChangeArrowheads="1"/>
          </p:cNvSpPr>
          <p:nvPr/>
        </p:nvSpPr>
        <p:spPr bwMode="auto">
          <a:xfrm>
            <a:off x="76200" y="304800"/>
            <a:ext cx="8686800"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600" dirty="0" smtClean="0">
                <a:solidFill>
                  <a:schemeClr val="accent6"/>
                </a:solidFill>
                <a:latin typeface="Calibri" pitchFamily="34" charset="0"/>
                <a:ea typeface="Cambria" pitchFamily="18" charset="0"/>
                <a:cs typeface="Calibri" pitchFamily="34" charset="0"/>
              </a:rPr>
              <a:t>In eukaryotes, </a:t>
            </a:r>
            <a:r>
              <a:rPr lang="en-US" altLang="en-US" sz="1600" dirty="0" smtClean="0">
                <a:solidFill>
                  <a:srgbClr val="00B050"/>
                </a:solidFill>
                <a:latin typeface="Calibri" pitchFamily="34" charset="0"/>
                <a:ea typeface="Cambria" pitchFamily="18" charset="0"/>
                <a:cs typeface="Calibri" pitchFamily="34" charset="0"/>
              </a:rPr>
              <a:t>termination of newly transcribed </a:t>
            </a:r>
          </a:p>
          <a:p>
            <a:pPr marL="0" indent="171450">
              <a:spcBef>
                <a:spcPts val="0"/>
              </a:spcBef>
              <a:buFontTx/>
              <a:buNone/>
              <a:defRPr/>
            </a:pPr>
            <a:r>
              <a:rPr lang="en-US" altLang="en-US" sz="1600" dirty="0" smtClean="0">
                <a:solidFill>
                  <a:srgbClr val="00B050"/>
                </a:solidFill>
                <a:latin typeface="Calibri" pitchFamily="34" charset="0"/>
                <a:ea typeface="Cambria" pitchFamily="18" charset="0"/>
                <a:cs typeface="Calibri" pitchFamily="34" charset="0"/>
              </a:rPr>
              <a:t>RNA transcripts is poorly defined</a:t>
            </a:r>
            <a:r>
              <a:rPr lang="en-US" altLang="en-US" sz="1600" dirty="0" smtClean="0">
                <a:solidFill>
                  <a:schemeClr val="accent6"/>
                </a:solidFill>
                <a:latin typeface="Calibri" pitchFamily="34" charset="0"/>
                <a:ea typeface="Cambria" pitchFamily="18" charset="0"/>
                <a:cs typeface="Calibri" pitchFamily="34" charset="0"/>
              </a:rPr>
              <a:t>—synthesis of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RNA transcripts on DNA template is usually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terminated by the cleavage of 3’-end by an </a:t>
            </a:r>
          </a:p>
          <a:p>
            <a:pPr marL="0" indent="171450">
              <a:spcBef>
                <a:spcPts val="0"/>
              </a:spcBef>
              <a:buFontTx/>
              <a:buNone/>
              <a:defRPr/>
            </a:pPr>
            <a:r>
              <a:rPr lang="en-US" altLang="en-US" sz="1600" dirty="0" smtClean="0">
                <a:solidFill>
                  <a:srgbClr val="FF0000"/>
                </a:solidFill>
                <a:latin typeface="Calibri" pitchFamily="34" charset="0"/>
                <a:ea typeface="Cambria" pitchFamily="18" charset="0"/>
                <a:cs typeface="Calibri" pitchFamily="34" charset="0"/>
              </a:rPr>
              <a:t>endonuclease </a:t>
            </a:r>
            <a:r>
              <a:rPr lang="en-US" altLang="en-US" sz="1600" dirty="0" smtClean="0">
                <a:solidFill>
                  <a:schemeClr val="accent6"/>
                </a:solidFill>
                <a:latin typeface="Calibri" pitchFamily="34" charset="0"/>
                <a:ea typeface="Cambria" pitchFamily="18" charset="0"/>
                <a:cs typeface="Calibri" pitchFamily="34" charset="0"/>
              </a:rPr>
              <a:t>between two conserved sequences: </a:t>
            </a:r>
          </a:p>
          <a:p>
            <a:pPr marL="0" indent="171450">
              <a:spcBef>
                <a:spcPts val="0"/>
              </a:spcBef>
              <a:buFontTx/>
              <a:buNone/>
              <a:defRPr/>
            </a:pPr>
            <a:r>
              <a:rPr lang="en-US" altLang="en-US" sz="1600" dirty="0" smtClean="0">
                <a:solidFill>
                  <a:srgbClr val="FF0000"/>
                </a:solidFill>
                <a:latin typeface="Calibri" pitchFamily="34" charset="0"/>
                <a:ea typeface="Cambria" pitchFamily="18" charset="0"/>
                <a:cs typeface="Calibri" pitchFamily="34" charset="0"/>
              </a:rPr>
              <a:t>AAUAAA</a:t>
            </a:r>
            <a:r>
              <a:rPr lang="en-US" altLang="en-US" sz="1600" dirty="0" smtClean="0">
                <a:solidFill>
                  <a:schemeClr val="accent6"/>
                </a:solidFill>
                <a:latin typeface="Calibri" pitchFamily="34" charset="0"/>
                <a:ea typeface="Cambria" pitchFamily="18" charset="0"/>
                <a:cs typeface="Calibri" pitchFamily="34" charset="0"/>
              </a:rPr>
              <a:t> and </a:t>
            </a:r>
            <a:r>
              <a:rPr lang="en-US" altLang="en-US" sz="1600" dirty="0" smtClean="0">
                <a:solidFill>
                  <a:srgbClr val="FF0000"/>
                </a:solidFill>
                <a:latin typeface="Calibri" pitchFamily="34" charset="0"/>
                <a:ea typeface="Cambria" pitchFamily="18" charset="0"/>
                <a:cs typeface="Calibri" pitchFamily="34" charset="0"/>
              </a:rPr>
              <a:t>G/U-rich</a:t>
            </a:r>
          </a:p>
          <a:p>
            <a:pPr marL="0" indent="171450">
              <a:spcBef>
                <a:spcPts val="0"/>
              </a:spcBef>
              <a:buFontTx/>
              <a:buNone/>
              <a:defRPr/>
            </a:pPr>
            <a:endParaRPr lang="en-US" altLang="en-US" sz="1600" dirty="0" smtClean="0">
              <a:solidFill>
                <a:schemeClr val="accent6"/>
              </a:solidFill>
              <a:latin typeface="Calibri" pitchFamily="34" charset="0"/>
              <a:ea typeface="Cambria" pitchFamily="18" charset="0"/>
              <a:cs typeface="Calibri" pitchFamily="34" charset="0"/>
            </a:endParaRPr>
          </a:p>
          <a:p>
            <a:pPr>
              <a:spcBef>
                <a:spcPts val="0"/>
              </a:spcBef>
              <a:buFontTx/>
              <a:buChar char="-"/>
              <a:defRPr/>
            </a:pPr>
            <a:r>
              <a:rPr lang="en-US" altLang="en-US" sz="1600" dirty="0" smtClean="0">
                <a:solidFill>
                  <a:schemeClr val="accent6"/>
                </a:solidFill>
                <a:latin typeface="Calibri" pitchFamily="34" charset="0"/>
                <a:ea typeface="Cambria" pitchFamily="18" charset="0"/>
                <a:cs typeface="Calibri" pitchFamily="34" charset="0"/>
              </a:rPr>
              <a:t>Because of such imprecise cleavage, </a:t>
            </a:r>
            <a:r>
              <a:rPr lang="en-US" altLang="en-US" sz="1600" dirty="0" smtClean="0">
                <a:solidFill>
                  <a:srgbClr val="00B050"/>
                </a:solidFill>
                <a:latin typeface="Calibri" pitchFamily="34" charset="0"/>
                <a:ea typeface="Cambria" pitchFamily="18" charset="0"/>
                <a:cs typeface="Calibri" pitchFamily="34" charset="0"/>
              </a:rPr>
              <a:t>the 3’-ends </a:t>
            </a:r>
          </a:p>
          <a:p>
            <a:pPr marL="0" indent="171450">
              <a:spcBef>
                <a:spcPts val="0"/>
              </a:spcBef>
              <a:buFontTx/>
              <a:buNone/>
              <a:defRPr/>
            </a:pPr>
            <a:r>
              <a:rPr lang="en-US" altLang="en-US" sz="1600" dirty="0" smtClean="0">
                <a:solidFill>
                  <a:srgbClr val="00B050"/>
                </a:solidFill>
                <a:latin typeface="Calibri" pitchFamily="34" charset="0"/>
                <a:ea typeface="Cambria" pitchFamily="18" charset="0"/>
                <a:cs typeface="Calibri" pitchFamily="34" charset="0"/>
              </a:rPr>
              <a:t>of primary RNA transcripts would be highly heterogeneous</a:t>
            </a:r>
            <a:r>
              <a:rPr lang="en-US" altLang="en-US" sz="1600" dirty="0" smtClean="0">
                <a:solidFill>
                  <a:schemeClr val="accent6"/>
                </a:solidFill>
                <a:latin typeface="Calibri" pitchFamily="34" charset="0"/>
                <a:ea typeface="Cambria" pitchFamily="18" charset="0"/>
                <a:cs typeface="Calibri" pitchFamily="34" charset="0"/>
              </a:rPr>
              <a:t>—</a:t>
            </a:r>
          </a:p>
          <a:p>
            <a:pPr marL="0" indent="171450">
              <a:spcBef>
                <a:spcPts val="0"/>
              </a:spcBef>
              <a:buFontTx/>
              <a:buNone/>
              <a:defRPr/>
            </a:pPr>
            <a:r>
              <a:rPr lang="en-US" altLang="en-US" sz="1600" dirty="0" err="1" smtClean="0">
                <a:solidFill>
                  <a:schemeClr val="accent6"/>
                </a:solidFill>
                <a:latin typeface="Calibri" pitchFamily="34" charset="0"/>
                <a:ea typeface="Cambria" pitchFamily="18" charset="0"/>
                <a:cs typeface="Calibri" pitchFamily="34" charset="0"/>
              </a:rPr>
              <a:t>ie</a:t>
            </a:r>
            <a:r>
              <a:rPr lang="en-US" altLang="en-US" sz="1600" dirty="0" smtClean="0">
                <a:solidFill>
                  <a:schemeClr val="accent6"/>
                </a:solidFill>
                <a:latin typeface="Calibri" pitchFamily="34" charset="0"/>
                <a:ea typeface="Cambria" pitchFamily="18" charset="0"/>
                <a:cs typeface="Calibri" pitchFamily="34" charset="0"/>
              </a:rPr>
              <a:t> they are without a well-defined sequence or a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marker for the recognition of their 3’-ends</a:t>
            </a:r>
          </a:p>
          <a:p>
            <a:pPr>
              <a:spcBef>
                <a:spcPts val="0"/>
              </a:spcBef>
              <a:buFontTx/>
              <a:buChar char="-"/>
              <a:defRPr/>
            </a:pPr>
            <a:endParaRPr lang="en-US" altLang="en-US" sz="1600" dirty="0" smtClean="0">
              <a:solidFill>
                <a:schemeClr val="accent6"/>
              </a:solidFill>
              <a:latin typeface="Calibri" pitchFamily="34" charset="0"/>
              <a:ea typeface="Cambria" pitchFamily="18" charset="0"/>
              <a:cs typeface="Calibri" pitchFamily="34" charset="0"/>
            </a:endParaRPr>
          </a:p>
          <a:p>
            <a:pPr>
              <a:spcBef>
                <a:spcPts val="0"/>
              </a:spcBef>
              <a:buFontTx/>
              <a:buChar char="-"/>
              <a:defRPr/>
            </a:pPr>
            <a:r>
              <a:rPr lang="en-US" altLang="en-US" sz="1600" dirty="0" smtClean="0">
                <a:solidFill>
                  <a:schemeClr val="accent6"/>
                </a:solidFill>
                <a:latin typeface="Calibri" pitchFamily="34" charset="0"/>
                <a:ea typeface="Cambria" pitchFamily="18" charset="0"/>
                <a:cs typeface="Calibri" pitchFamily="34" charset="0"/>
              </a:rPr>
              <a:t>To overcome such 3’-end heterogeneity, </a:t>
            </a:r>
            <a:r>
              <a:rPr lang="en-US" altLang="en-US" sz="1600" dirty="0" smtClean="0">
                <a:solidFill>
                  <a:srgbClr val="00B050"/>
                </a:solidFill>
                <a:latin typeface="Calibri" pitchFamily="34" charset="0"/>
                <a:ea typeface="Cambria" pitchFamily="18" charset="0"/>
                <a:cs typeface="Calibri" pitchFamily="34" charset="0"/>
              </a:rPr>
              <a:t>primary </a:t>
            </a:r>
          </a:p>
          <a:p>
            <a:pPr marL="0" indent="171450">
              <a:spcBef>
                <a:spcPts val="0"/>
              </a:spcBef>
              <a:buFontTx/>
              <a:buNone/>
              <a:defRPr/>
            </a:pPr>
            <a:r>
              <a:rPr lang="en-US" altLang="en-US" sz="1600" dirty="0" smtClean="0">
                <a:solidFill>
                  <a:srgbClr val="00B050"/>
                </a:solidFill>
                <a:latin typeface="Calibri" pitchFamily="34" charset="0"/>
                <a:ea typeface="Cambria" pitchFamily="18" charset="0"/>
                <a:cs typeface="Calibri" pitchFamily="34" charset="0"/>
              </a:rPr>
              <a:t>RNA transcripts are subjected to </a:t>
            </a:r>
            <a:r>
              <a:rPr lang="en-US" altLang="en-US" sz="1600" dirty="0" smtClean="0">
                <a:solidFill>
                  <a:srgbClr val="FF0000"/>
                </a:solidFill>
                <a:latin typeface="Calibri" pitchFamily="34" charset="0"/>
                <a:ea typeface="Cambria" pitchFamily="18" charset="0"/>
                <a:cs typeface="Calibri" pitchFamily="34" charset="0"/>
              </a:rPr>
              <a:t>polyadenylation</a:t>
            </a:r>
            <a:r>
              <a:rPr lang="en-US" altLang="en-US" sz="1600" dirty="0" smtClean="0">
                <a:solidFill>
                  <a:schemeClr val="accent6"/>
                </a:solidFill>
                <a:latin typeface="Calibri" pitchFamily="34" charset="0"/>
                <a:ea typeface="Cambria" pitchFamily="18" charset="0"/>
                <a:cs typeface="Calibri" pitchFamily="34" charset="0"/>
              </a:rPr>
              <a:t>—a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post-transcriptional process wherein as many as 300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adenine nucleotides are added to the 3’-ends of primary RNA </a:t>
            </a:r>
          </a:p>
          <a:p>
            <a:pPr marL="0" indent="17145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transcripts courtesy of </a:t>
            </a:r>
            <a:r>
              <a:rPr lang="en-US" altLang="en-US" sz="1600" dirty="0" smtClean="0">
                <a:solidFill>
                  <a:srgbClr val="FF0000"/>
                </a:solidFill>
                <a:latin typeface="Calibri" pitchFamily="34" charset="0"/>
                <a:ea typeface="Cambria" pitchFamily="18" charset="0"/>
                <a:cs typeface="Calibri" pitchFamily="34" charset="0"/>
              </a:rPr>
              <a:t>poly(A) polymerase </a:t>
            </a:r>
            <a:r>
              <a:rPr lang="en-US" altLang="en-US" sz="1600" dirty="0" smtClean="0">
                <a:solidFill>
                  <a:schemeClr val="accent6"/>
                </a:solidFill>
                <a:latin typeface="Calibri" pitchFamily="34" charset="0"/>
                <a:ea typeface="Cambria" pitchFamily="18" charset="0"/>
                <a:cs typeface="Calibri" pitchFamily="34" charset="0"/>
              </a:rPr>
              <a:t>(using ATP as a donor) </a:t>
            </a:r>
          </a:p>
          <a:p>
            <a:pPr>
              <a:spcBef>
                <a:spcPts val="0"/>
              </a:spcBef>
              <a:buFontTx/>
              <a:buChar char="-"/>
              <a:defRPr/>
            </a:pPr>
            <a:endParaRPr lang="en-US" altLang="en-US" sz="1600" dirty="0" smtClean="0">
              <a:solidFill>
                <a:schemeClr val="accent6"/>
              </a:solidFill>
              <a:latin typeface="Calibri" pitchFamily="34" charset="0"/>
              <a:ea typeface="Cambria" pitchFamily="18" charset="0"/>
              <a:cs typeface="Calibri" pitchFamily="34" charset="0"/>
            </a:endParaRPr>
          </a:p>
          <a:p>
            <a:pPr>
              <a:spcBef>
                <a:spcPts val="0"/>
              </a:spcBef>
              <a:buFontTx/>
              <a:buChar char="-"/>
              <a:defRPr/>
            </a:pPr>
            <a:r>
              <a:rPr lang="en-US" altLang="en-US" sz="1600" dirty="0" smtClean="0">
                <a:solidFill>
                  <a:srgbClr val="00B050"/>
                </a:solidFill>
                <a:latin typeface="Calibri" pitchFamily="34" charset="0"/>
                <a:ea typeface="Cambria" pitchFamily="18" charset="0"/>
                <a:cs typeface="Calibri" pitchFamily="34" charset="0"/>
              </a:rPr>
              <a:t>The repeating stretch of adenine nucleotides at the 3’-ends of mature mRNAs has come to be known as the “</a:t>
            </a:r>
            <a:r>
              <a:rPr lang="en-US" altLang="en-US" sz="1600" dirty="0" smtClean="0">
                <a:solidFill>
                  <a:srgbClr val="FF0000"/>
                </a:solidFill>
                <a:latin typeface="Calibri" pitchFamily="34" charset="0"/>
                <a:ea typeface="Cambria" pitchFamily="18" charset="0"/>
                <a:cs typeface="Calibri" pitchFamily="34" charset="0"/>
              </a:rPr>
              <a:t>poly(A) tail</a:t>
            </a:r>
            <a:r>
              <a:rPr lang="en-US" altLang="en-US" sz="1600" dirty="0" smtClean="0">
                <a:solidFill>
                  <a:srgbClr val="00B050"/>
                </a:solidFill>
                <a:latin typeface="Calibri" pitchFamily="34" charset="0"/>
                <a:ea typeface="Cambria" pitchFamily="18" charset="0"/>
                <a:cs typeface="Calibri" pitchFamily="34" charset="0"/>
              </a:rPr>
              <a:t>”</a:t>
            </a:r>
            <a:r>
              <a:rPr lang="en-US" altLang="en-US" sz="1600" dirty="0" smtClean="0">
                <a:solidFill>
                  <a:schemeClr val="accent6"/>
                </a:solidFill>
                <a:latin typeface="Calibri" pitchFamily="34" charset="0"/>
                <a:ea typeface="Cambria" pitchFamily="18" charset="0"/>
                <a:cs typeface="Calibri" pitchFamily="34" charset="0"/>
              </a:rPr>
              <a:t>—in the cytosol, poly(A) tail exists in complex with poly(A)-binding protein or PAB for short (see </a:t>
            </a:r>
            <a:r>
              <a:rPr lang="en-US" altLang="en-US" sz="1600" dirty="0" smtClean="0">
                <a:solidFill>
                  <a:schemeClr val="accent2"/>
                </a:solidFill>
                <a:latin typeface="Calibri" pitchFamily="34" charset="0"/>
                <a:ea typeface="Cambria" pitchFamily="18" charset="0"/>
                <a:cs typeface="Calibri" pitchFamily="34" charset="0"/>
              </a:rPr>
              <a:t>§</a:t>
            </a:r>
            <a:r>
              <a:rPr lang="en-US" altLang="en-US" sz="1600" dirty="0" smtClean="0">
                <a:solidFill>
                  <a:schemeClr val="accent6"/>
                </a:solidFill>
                <a:latin typeface="Calibri" pitchFamily="34" charset="0"/>
                <a:ea typeface="Cambria" pitchFamily="18" charset="0"/>
                <a:cs typeface="Calibri" pitchFamily="34" charset="0"/>
              </a:rPr>
              <a:t>4.5) </a:t>
            </a:r>
          </a:p>
          <a:p>
            <a:pPr>
              <a:spcBef>
                <a:spcPts val="0"/>
              </a:spcBef>
              <a:buFontTx/>
              <a:buChar char="-"/>
              <a:defRPr/>
            </a:pPr>
            <a:endParaRPr lang="en-US" altLang="en-US" sz="1600" dirty="0" smtClean="0">
              <a:solidFill>
                <a:schemeClr val="accent6"/>
              </a:solidFill>
              <a:latin typeface="Calibri" pitchFamily="34" charset="0"/>
              <a:ea typeface="Cambria" pitchFamily="18" charset="0"/>
              <a:cs typeface="Calibri" pitchFamily="34" charset="0"/>
            </a:endParaRPr>
          </a:p>
          <a:p>
            <a:pPr>
              <a:spcBef>
                <a:spcPts val="0"/>
              </a:spcBef>
              <a:buFontTx/>
              <a:buChar char="-"/>
              <a:defRPr/>
            </a:pPr>
            <a:r>
              <a:rPr lang="en-US" altLang="en-US" sz="1600" dirty="0" smtClean="0">
                <a:solidFill>
                  <a:schemeClr val="accent6"/>
                </a:solidFill>
                <a:latin typeface="Calibri" pitchFamily="34" charset="0"/>
                <a:ea typeface="Cambria" pitchFamily="18" charset="0"/>
                <a:cs typeface="Calibri" pitchFamily="34" charset="0"/>
              </a:rPr>
              <a:t>Poly(A) tail serves the following functions:</a:t>
            </a:r>
          </a:p>
          <a:p>
            <a:pPr marL="0" indent="0">
              <a:spcBef>
                <a:spcPts val="0"/>
              </a:spcBef>
              <a:buFontTx/>
              <a:buNone/>
              <a:defRPr/>
            </a:pPr>
            <a:r>
              <a:rPr lang="en-US" altLang="en-US" sz="1600" dirty="0" smtClean="0">
                <a:solidFill>
                  <a:schemeClr val="accent6"/>
                </a:solidFill>
                <a:latin typeface="Calibri" pitchFamily="34" charset="0"/>
                <a:ea typeface="Cambria" pitchFamily="18" charset="0"/>
                <a:cs typeface="Calibri" pitchFamily="34" charset="0"/>
              </a:rPr>
              <a:t>	</a:t>
            </a:r>
            <a:r>
              <a:rPr lang="en-US" altLang="en-US" sz="1600" dirty="0" smtClean="0">
                <a:solidFill>
                  <a:srgbClr val="00B0F0"/>
                </a:solidFill>
                <a:latin typeface="Calibri" pitchFamily="34" charset="0"/>
                <a:ea typeface="Cambria" pitchFamily="18" charset="0"/>
                <a:cs typeface="Calibri" pitchFamily="34" charset="0"/>
              </a:rPr>
              <a:t>(1) Regulates nuclear export of mRNA</a:t>
            </a:r>
          </a:p>
          <a:p>
            <a:pPr marL="0" indent="0">
              <a:spcBef>
                <a:spcPts val="0"/>
              </a:spcBef>
              <a:buFontTx/>
              <a:buNone/>
              <a:defRPr/>
            </a:pPr>
            <a:r>
              <a:rPr lang="en-US" altLang="en-US" sz="1600" dirty="0" smtClean="0">
                <a:solidFill>
                  <a:srgbClr val="00B0F0"/>
                </a:solidFill>
                <a:latin typeface="Calibri" pitchFamily="34" charset="0"/>
                <a:ea typeface="Cambria" pitchFamily="18" charset="0"/>
                <a:cs typeface="Calibri" pitchFamily="34" charset="0"/>
              </a:rPr>
              <a:t>	(2) Promotes mRNA translation by ribosomes     </a:t>
            </a:r>
          </a:p>
          <a:p>
            <a:pPr marL="0" indent="0">
              <a:spcBef>
                <a:spcPts val="0"/>
              </a:spcBef>
              <a:buFontTx/>
              <a:buNone/>
              <a:defRPr/>
            </a:pPr>
            <a:r>
              <a:rPr lang="en-US" altLang="en-US" sz="1600" dirty="0" smtClean="0">
                <a:solidFill>
                  <a:srgbClr val="00B0F0"/>
                </a:solidFill>
                <a:latin typeface="Calibri" pitchFamily="34" charset="0"/>
                <a:ea typeface="Cambria" pitchFamily="18" charset="0"/>
                <a:cs typeface="Calibri" pitchFamily="34" charset="0"/>
              </a:rPr>
              <a:t>	(3) Prevents degradation by 3’-exonucleases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fade">
                                      <p:cBhvr>
                                        <p:cTn id="61" dur="1000"/>
                                        <p:tgtEl>
                                          <p:spTgt spid="3">
                                            <p:txEl>
                                              <p:pRg st="12" end="12"/>
                                            </p:txEl>
                                          </p:spTgt>
                                        </p:tgtEl>
                                      </p:cBhvr>
                                    </p:animEffect>
                                    <p:anim calcmode="lin" valueType="num">
                                      <p:cBhvr>
                                        <p:cTn id="6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fade">
                                      <p:cBhvr>
                                        <p:cTn id="66" dur="1000"/>
                                        <p:tgtEl>
                                          <p:spTgt spid="3">
                                            <p:txEl>
                                              <p:pRg st="13" end="13"/>
                                            </p:txEl>
                                          </p:spTgt>
                                        </p:tgtEl>
                                      </p:cBhvr>
                                    </p:animEffect>
                                    <p:anim calcmode="lin" valueType="num">
                                      <p:cBhvr>
                                        <p:cTn id="67"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
                                            <p:txEl>
                                              <p:pRg st="14" end="14"/>
                                            </p:txEl>
                                          </p:spTgt>
                                        </p:tgtEl>
                                        <p:attrNameLst>
                                          <p:attrName>style.visibility</p:attrName>
                                        </p:attrNameLst>
                                      </p:cBhvr>
                                      <p:to>
                                        <p:strVal val="visible"/>
                                      </p:to>
                                    </p:set>
                                    <p:animEffect transition="in" filter="fade">
                                      <p:cBhvr>
                                        <p:cTn id="71" dur="1000"/>
                                        <p:tgtEl>
                                          <p:spTgt spid="3">
                                            <p:txEl>
                                              <p:pRg st="14" end="14"/>
                                            </p:txEl>
                                          </p:spTgt>
                                        </p:tgtEl>
                                      </p:cBhvr>
                                    </p:animEffect>
                                    <p:anim calcmode="lin" valueType="num">
                                      <p:cBhvr>
                                        <p:cTn id="72"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3">
                                            <p:txEl>
                                              <p:pRg st="15" end="15"/>
                                            </p:txEl>
                                          </p:spTgt>
                                        </p:tgtEl>
                                        <p:attrNameLst>
                                          <p:attrName>style.visibility</p:attrName>
                                        </p:attrNameLst>
                                      </p:cBhvr>
                                      <p:to>
                                        <p:strVal val="visible"/>
                                      </p:to>
                                    </p:set>
                                    <p:animEffect transition="in" filter="fade">
                                      <p:cBhvr>
                                        <p:cTn id="76" dur="1000"/>
                                        <p:tgtEl>
                                          <p:spTgt spid="3">
                                            <p:txEl>
                                              <p:pRg st="15" end="15"/>
                                            </p:txEl>
                                          </p:spTgt>
                                        </p:tgtEl>
                                      </p:cBhvr>
                                    </p:animEffect>
                                    <p:anim calcmode="lin" valueType="num">
                                      <p:cBhvr>
                                        <p:cTn id="77"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
                                            <p:txEl>
                                              <p:pRg st="16" end="16"/>
                                            </p:txEl>
                                          </p:spTgt>
                                        </p:tgtEl>
                                        <p:attrNameLst>
                                          <p:attrName>style.visibility</p:attrName>
                                        </p:attrNameLst>
                                      </p:cBhvr>
                                      <p:to>
                                        <p:strVal val="visible"/>
                                      </p:to>
                                    </p:set>
                                    <p:animEffect transition="in" filter="fade">
                                      <p:cBhvr>
                                        <p:cTn id="81" dur="1000"/>
                                        <p:tgtEl>
                                          <p:spTgt spid="3">
                                            <p:txEl>
                                              <p:pRg st="16" end="16"/>
                                            </p:txEl>
                                          </p:spTgt>
                                        </p:tgtEl>
                                      </p:cBhvr>
                                    </p:animEffect>
                                    <p:anim calcmode="lin" valueType="num">
                                      <p:cBhvr>
                                        <p:cTn id="82"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nodeType="clickEffect">
                                  <p:stCondLst>
                                    <p:cond delay="0"/>
                                  </p:stCondLst>
                                  <p:childTnLst>
                                    <p:set>
                                      <p:cBhvr>
                                        <p:cTn id="87" dur="1" fill="hold">
                                          <p:stCondLst>
                                            <p:cond delay="0"/>
                                          </p:stCondLst>
                                        </p:cTn>
                                        <p:tgtEl>
                                          <p:spTgt spid="3">
                                            <p:txEl>
                                              <p:pRg st="18" end="18"/>
                                            </p:txEl>
                                          </p:spTgt>
                                        </p:tgtEl>
                                        <p:attrNameLst>
                                          <p:attrName>style.visibility</p:attrName>
                                        </p:attrNameLst>
                                      </p:cBhvr>
                                      <p:to>
                                        <p:strVal val="visible"/>
                                      </p:to>
                                    </p:set>
                                    <p:animEffect transition="in" filter="fade">
                                      <p:cBhvr>
                                        <p:cTn id="88" dur="1000"/>
                                        <p:tgtEl>
                                          <p:spTgt spid="3">
                                            <p:txEl>
                                              <p:pRg st="18" end="18"/>
                                            </p:txEl>
                                          </p:spTgt>
                                        </p:tgtEl>
                                      </p:cBhvr>
                                    </p:animEffect>
                                    <p:anim calcmode="lin" valueType="num">
                                      <p:cBhvr>
                                        <p:cTn id="89" dur="10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90" dur="10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3">
                                            <p:txEl>
                                              <p:pRg st="20" end="20"/>
                                            </p:txEl>
                                          </p:spTgt>
                                        </p:tgtEl>
                                        <p:attrNameLst>
                                          <p:attrName>style.visibility</p:attrName>
                                        </p:attrNameLst>
                                      </p:cBhvr>
                                      <p:to>
                                        <p:strVal val="visible"/>
                                      </p:to>
                                    </p:set>
                                    <p:animEffect transition="in" filter="fade">
                                      <p:cBhvr>
                                        <p:cTn id="95" dur="1000"/>
                                        <p:tgtEl>
                                          <p:spTgt spid="3">
                                            <p:txEl>
                                              <p:pRg st="20" end="20"/>
                                            </p:txEl>
                                          </p:spTgt>
                                        </p:tgtEl>
                                      </p:cBhvr>
                                    </p:animEffect>
                                    <p:anim calcmode="lin" valueType="num">
                                      <p:cBhvr>
                                        <p:cTn id="96" dur="10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97" dur="10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3">
                                            <p:txEl>
                                              <p:pRg st="21" end="21"/>
                                            </p:txEl>
                                          </p:spTgt>
                                        </p:tgtEl>
                                        <p:attrNameLst>
                                          <p:attrName>style.visibility</p:attrName>
                                        </p:attrNameLst>
                                      </p:cBhvr>
                                      <p:to>
                                        <p:strVal val="visible"/>
                                      </p:to>
                                    </p:set>
                                    <p:animEffect transition="in" filter="fade">
                                      <p:cBhvr>
                                        <p:cTn id="102" dur="1000"/>
                                        <p:tgtEl>
                                          <p:spTgt spid="3">
                                            <p:txEl>
                                              <p:pRg st="21" end="21"/>
                                            </p:txEl>
                                          </p:spTgt>
                                        </p:tgtEl>
                                      </p:cBhvr>
                                    </p:animEffect>
                                    <p:anim calcmode="lin" valueType="num">
                                      <p:cBhvr>
                                        <p:cTn id="103" dur="1000" fill="hold"/>
                                        <p:tgtEl>
                                          <p:spTgt spid="3">
                                            <p:txEl>
                                              <p:pRg st="21" end="21"/>
                                            </p:txEl>
                                          </p:spTgt>
                                        </p:tgtEl>
                                        <p:attrNameLst>
                                          <p:attrName>ppt_x</p:attrName>
                                        </p:attrNameLst>
                                      </p:cBhvr>
                                      <p:tavLst>
                                        <p:tav tm="0">
                                          <p:val>
                                            <p:strVal val="#ppt_x"/>
                                          </p:val>
                                        </p:tav>
                                        <p:tav tm="100000">
                                          <p:val>
                                            <p:strVal val="#ppt_x"/>
                                          </p:val>
                                        </p:tav>
                                      </p:tavLst>
                                    </p:anim>
                                    <p:anim calcmode="lin" valueType="num">
                                      <p:cBhvr>
                                        <p:cTn id="104" dur="1000" fill="hold"/>
                                        <p:tgtEl>
                                          <p:spTgt spid="3">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3">
                                            <p:txEl>
                                              <p:pRg st="22" end="22"/>
                                            </p:txEl>
                                          </p:spTgt>
                                        </p:tgtEl>
                                        <p:attrNameLst>
                                          <p:attrName>style.visibility</p:attrName>
                                        </p:attrNameLst>
                                      </p:cBhvr>
                                      <p:to>
                                        <p:strVal val="visible"/>
                                      </p:to>
                                    </p:set>
                                    <p:animEffect transition="in" filter="fade">
                                      <p:cBhvr>
                                        <p:cTn id="109" dur="1000"/>
                                        <p:tgtEl>
                                          <p:spTgt spid="3">
                                            <p:txEl>
                                              <p:pRg st="22" end="22"/>
                                            </p:txEl>
                                          </p:spTgt>
                                        </p:tgtEl>
                                      </p:cBhvr>
                                    </p:animEffect>
                                    <p:anim calcmode="lin" valueType="num">
                                      <p:cBhvr>
                                        <p:cTn id="110" dur="1000" fill="hold"/>
                                        <p:tgtEl>
                                          <p:spTgt spid="3">
                                            <p:txEl>
                                              <p:pRg st="22" end="22"/>
                                            </p:txEl>
                                          </p:spTgt>
                                        </p:tgtEl>
                                        <p:attrNameLst>
                                          <p:attrName>ppt_x</p:attrName>
                                        </p:attrNameLst>
                                      </p:cBhvr>
                                      <p:tavLst>
                                        <p:tav tm="0">
                                          <p:val>
                                            <p:strVal val="#ppt_x"/>
                                          </p:val>
                                        </p:tav>
                                        <p:tav tm="100000">
                                          <p:val>
                                            <p:strVal val="#ppt_x"/>
                                          </p:val>
                                        </p:tav>
                                      </p:tavLst>
                                    </p:anim>
                                    <p:anim calcmode="lin" valueType="num">
                                      <p:cBhvr>
                                        <p:cTn id="111" dur="1000" fill="hold"/>
                                        <p:tgtEl>
                                          <p:spTgt spid="3">
                                            <p:txEl>
                                              <p:pRg st="22" end="22"/>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3">
                                            <p:txEl>
                                              <p:pRg st="23" end="23"/>
                                            </p:txEl>
                                          </p:spTgt>
                                        </p:tgtEl>
                                        <p:attrNameLst>
                                          <p:attrName>style.visibility</p:attrName>
                                        </p:attrNameLst>
                                      </p:cBhvr>
                                      <p:to>
                                        <p:strVal val="visible"/>
                                      </p:to>
                                    </p:set>
                                    <p:animEffect transition="in" filter="fade">
                                      <p:cBhvr>
                                        <p:cTn id="116" dur="1000"/>
                                        <p:tgtEl>
                                          <p:spTgt spid="3">
                                            <p:txEl>
                                              <p:pRg st="23" end="23"/>
                                            </p:txEl>
                                          </p:spTgt>
                                        </p:tgtEl>
                                      </p:cBhvr>
                                    </p:animEffect>
                                    <p:anim calcmode="lin" valueType="num">
                                      <p:cBhvr>
                                        <p:cTn id="117" dur="1000" fill="hold"/>
                                        <p:tgtEl>
                                          <p:spTgt spid="3">
                                            <p:txEl>
                                              <p:pRg st="23" end="23"/>
                                            </p:txEl>
                                          </p:spTgt>
                                        </p:tgtEl>
                                        <p:attrNameLst>
                                          <p:attrName>ppt_x</p:attrName>
                                        </p:attrNameLst>
                                      </p:cBhvr>
                                      <p:tavLst>
                                        <p:tav tm="0">
                                          <p:val>
                                            <p:strVal val="#ppt_x"/>
                                          </p:val>
                                        </p:tav>
                                        <p:tav tm="100000">
                                          <p:val>
                                            <p:strVal val="#ppt_x"/>
                                          </p:val>
                                        </p:tav>
                                      </p:tavLst>
                                    </p:anim>
                                    <p:anim calcmode="lin" valueType="num">
                                      <p:cBhvr>
                                        <p:cTn id="118" dur="1000" fill="hold"/>
                                        <p:tgtEl>
                                          <p:spTgt spid="3">
                                            <p:txEl>
                                              <p:pRg st="23" end="2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oet4_fig_26_22"/>
          <p:cNvPicPr>
            <a:picLocks noChangeAspect="1" noChangeArrowheads="1"/>
          </p:cNvPicPr>
          <p:nvPr/>
        </p:nvPicPr>
        <p:blipFill>
          <a:blip r:embed="rId2">
            <a:extLst>
              <a:ext uri="{28A0092B-C50C-407E-A947-70E740481C1C}">
                <a14:useLocalDpi xmlns:a14="http://schemas.microsoft.com/office/drawing/2010/main" val="0"/>
              </a:ext>
            </a:extLst>
          </a:blip>
          <a:srcRect b="7201"/>
          <a:stretch>
            <a:fillRect/>
          </a:stretch>
        </p:blipFill>
        <p:spPr bwMode="auto">
          <a:xfrm>
            <a:off x="52388" y="381000"/>
            <a:ext cx="90154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4"/>
          <p:cNvSpPr>
            <a:spLocks noGrp="1" noChangeArrowheads="1"/>
          </p:cNvSpPr>
          <p:nvPr/>
        </p:nvSpPr>
        <p:spPr bwMode="auto">
          <a:xfrm>
            <a:off x="2286000" y="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Splicing: Overview</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27652" name="Rectangle 3"/>
          <p:cNvSpPr>
            <a:spLocks noChangeArrowheads="1"/>
          </p:cNvSpPr>
          <p:nvPr/>
        </p:nvSpPr>
        <p:spPr bwMode="auto">
          <a:xfrm>
            <a:off x="457200" y="5027613"/>
            <a:ext cx="8077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800" dirty="0">
                <a:solidFill>
                  <a:schemeClr val="accent2"/>
                </a:solidFill>
                <a:latin typeface="Calibri" pitchFamily="34" charset="0"/>
                <a:ea typeface="Cambria" pitchFamily="18" charset="0"/>
                <a:cs typeface="Calibri" pitchFamily="34" charset="0"/>
              </a:rPr>
              <a:t>mRNA splicing involves </a:t>
            </a:r>
            <a:r>
              <a:rPr lang="en-US" altLang="en-US" sz="1800" dirty="0">
                <a:solidFill>
                  <a:srgbClr val="00B050"/>
                </a:solidFill>
                <a:latin typeface="Calibri" pitchFamily="34" charset="0"/>
                <a:ea typeface="Cambria" pitchFamily="18" charset="0"/>
                <a:cs typeface="Calibri" pitchFamily="34" charset="0"/>
              </a:rPr>
              <a:t>removing (or excising out) introns </a:t>
            </a:r>
            <a:r>
              <a:rPr lang="en-US" altLang="en-US" sz="1800" dirty="0">
                <a:solidFill>
                  <a:schemeClr val="accent2"/>
                </a:solidFill>
                <a:latin typeface="Calibri" pitchFamily="34" charset="0"/>
                <a:ea typeface="Cambria" pitchFamily="18" charset="0"/>
                <a:cs typeface="Calibri" pitchFamily="34" charset="0"/>
              </a:rPr>
              <a:t>and </a:t>
            </a:r>
            <a:r>
              <a:rPr lang="en-US" altLang="en-US" sz="1800" dirty="0">
                <a:solidFill>
                  <a:srgbClr val="00B0F0"/>
                </a:solidFill>
                <a:latin typeface="Calibri" pitchFamily="34" charset="0"/>
                <a:ea typeface="Cambria" pitchFamily="18" charset="0"/>
                <a:cs typeface="Calibri" pitchFamily="34" charset="0"/>
              </a:rPr>
              <a:t>splicing (or </a:t>
            </a:r>
            <a:r>
              <a:rPr lang="en-US" altLang="en-US" sz="1800" dirty="0" smtClean="0">
                <a:solidFill>
                  <a:srgbClr val="00B0F0"/>
                </a:solidFill>
                <a:latin typeface="Calibri" pitchFamily="34" charset="0"/>
                <a:ea typeface="Cambria" pitchFamily="18" charset="0"/>
                <a:cs typeface="Calibri" pitchFamily="34" charset="0"/>
              </a:rPr>
              <a:t>fusing/joining) </a:t>
            </a:r>
            <a:r>
              <a:rPr lang="en-US" altLang="en-US" sz="1800" dirty="0">
                <a:solidFill>
                  <a:srgbClr val="00B0F0"/>
                </a:solidFill>
                <a:latin typeface="Calibri" pitchFamily="34" charset="0"/>
                <a:ea typeface="Cambria" pitchFamily="18" charset="0"/>
                <a:cs typeface="Calibri" pitchFamily="34" charset="0"/>
              </a:rPr>
              <a:t>together exons</a:t>
            </a:r>
          </a:p>
          <a:p>
            <a:pPr>
              <a:spcBef>
                <a:spcPct val="0"/>
              </a:spcBef>
              <a:buFontTx/>
              <a:buChar char="-"/>
            </a:pPr>
            <a:endParaRPr lang="en-US" altLang="en-US" sz="1800" dirty="0">
              <a:solidFill>
                <a:schemeClr val="accent2"/>
              </a:solidFill>
              <a:latin typeface="Calibri" pitchFamily="34" charset="0"/>
              <a:ea typeface="Cambria" pitchFamily="18" charset="0"/>
              <a:cs typeface="Calibri" pitchFamily="34" charset="0"/>
            </a:endParaRPr>
          </a:p>
          <a:p>
            <a:pPr>
              <a:spcBef>
                <a:spcPct val="0"/>
              </a:spcBef>
              <a:buFontTx/>
              <a:buChar char="-"/>
            </a:pPr>
            <a:r>
              <a:rPr lang="en-US" altLang="en-US" sz="1800" dirty="0">
                <a:solidFill>
                  <a:srgbClr val="00B050"/>
                </a:solidFill>
                <a:latin typeface="Calibri" pitchFamily="34" charset="0"/>
                <a:ea typeface="Cambria" pitchFamily="18" charset="0"/>
                <a:cs typeface="Calibri" pitchFamily="34" charset="0"/>
              </a:rPr>
              <a:t>mRNA splicing is a co-transcriptional process </a:t>
            </a:r>
            <a:r>
              <a:rPr lang="en-US" altLang="en-US" sz="1800" dirty="0">
                <a:solidFill>
                  <a:schemeClr val="accent2"/>
                </a:solidFill>
                <a:latin typeface="Calibri" pitchFamily="34" charset="0"/>
                <a:ea typeface="Cambria" pitchFamily="18" charset="0"/>
                <a:cs typeface="Calibri" pitchFamily="34" charset="0"/>
              </a:rPr>
              <a:t>and usually takes place </a:t>
            </a:r>
            <a:r>
              <a:rPr lang="en-US" altLang="en-US" sz="1800" dirty="0">
                <a:solidFill>
                  <a:srgbClr val="FF0000"/>
                </a:solidFill>
                <a:latin typeface="Calibri" pitchFamily="34" charset="0"/>
                <a:ea typeface="Cambria" pitchFamily="18" charset="0"/>
                <a:cs typeface="Calibri" pitchFamily="34" charset="0"/>
              </a:rPr>
              <a:t>following the 5’-capping </a:t>
            </a:r>
            <a:r>
              <a:rPr lang="en-US" altLang="en-US" sz="1800" dirty="0">
                <a:solidFill>
                  <a:schemeClr val="accent2"/>
                </a:solidFill>
                <a:latin typeface="Calibri" pitchFamily="34" charset="0"/>
                <a:ea typeface="Cambria" pitchFamily="18" charset="0"/>
                <a:cs typeface="Calibri" pitchFamily="34" charset="0"/>
              </a:rPr>
              <a:t>of the primary transcript during the elongation stage of </a:t>
            </a:r>
            <a:r>
              <a:rPr lang="en-US" altLang="en-US" sz="1800" dirty="0" smtClean="0">
                <a:solidFill>
                  <a:schemeClr val="accent2"/>
                </a:solidFill>
                <a:latin typeface="Calibri" pitchFamily="34" charset="0"/>
                <a:ea typeface="Cambria" pitchFamily="18" charset="0"/>
                <a:cs typeface="Calibri" pitchFamily="34" charset="0"/>
              </a:rPr>
              <a:t>transcription but </a:t>
            </a:r>
            <a:r>
              <a:rPr lang="en-US" altLang="en-US" sz="1800" dirty="0">
                <a:solidFill>
                  <a:srgbClr val="FF0000"/>
                </a:solidFill>
                <a:latin typeface="Calibri" pitchFamily="34" charset="0"/>
                <a:ea typeface="Cambria" pitchFamily="18" charset="0"/>
                <a:cs typeface="Calibri" pitchFamily="34" charset="0"/>
              </a:rPr>
              <a:t>prior to polyadenylation </a:t>
            </a:r>
            <a:r>
              <a:rPr lang="en-US" altLang="en-US" sz="1800" dirty="0">
                <a:solidFill>
                  <a:schemeClr val="accent2"/>
                </a:solidFill>
                <a:latin typeface="Calibri" pitchFamily="34" charset="0"/>
                <a:ea typeface="Cambria" pitchFamily="18" charset="0"/>
                <a:cs typeface="Calibri" pitchFamily="34" charset="0"/>
              </a:rPr>
              <a:t>of the 3’-end post-transcriptionally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1000"/>
                                        <p:tgtEl>
                                          <p:spTgt spid="27652">
                                            <p:txEl>
                                              <p:pRg st="0" end="0"/>
                                            </p:txEl>
                                          </p:spTgt>
                                        </p:tgtEl>
                                      </p:cBhvr>
                                    </p:animEffect>
                                    <p:anim calcmode="lin" valueType="num">
                                      <p:cBhvr>
                                        <p:cTn id="8" dur="10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2">
                                            <p:txEl>
                                              <p:pRg st="2" end="2"/>
                                            </p:txEl>
                                          </p:spTgt>
                                        </p:tgtEl>
                                        <p:attrNameLst>
                                          <p:attrName>style.visibility</p:attrName>
                                        </p:attrNameLst>
                                      </p:cBhvr>
                                      <p:to>
                                        <p:strVal val="visible"/>
                                      </p:to>
                                    </p:set>
                                    <p:animEffect transition="in" filter="fade">
                                      <p:cBhvr>
                                        <p:cTn id="14" dur="1000"/>
                                        <p:tgtEl>
                                          <p:spTgt spid="27652">
                                            <p:txEl>
                                              <p:pRg st="2" end="2"/>
                                            </p:txEl>
                                          </p:spTgt>
                                        </p:tgtEl>
                                      </p:cBhvr>
                                    </p:animEffect>
                                    <p:anim calcmode="lin" valueType="num">
                                      <p:cBhvr>
                                        <p:cTn id="15" dur="1000" fill="hold"/>
                                        <p:tgtEl>
                                          <p:spTgt spid="2765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76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nvSpPr>
        <p:spPr bwMode="auto">
          <a:xfrm>
            <a:off x="1905000" y="0"/>
            <a:ext cx="586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Splicing: Exon-Intron Junctions </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28675" name="Picture 2" descr="voet4_fig_26_23"/>
          <p:cNvPicPr>
            <a:picLocks noChangeAspect="1" noChangeArrowheads="1"/>
          </p:cNvPicPr>
          <p:nvPr/>
        </p:nvPicPr>
        <p:blipFill>
          <a:blip r:embed="rId3">
            <a:extLst>
              <a:ext uri="{28A0092B-C50C-407E-A947-70E740481C1C}">
                <a14:useLocalDpi xmlns:a14="http://schemas.microsoft.com/office/drawing/2010/main" val="0"/>
              </a:ext>
            </a:extLst>
          </a:blip>
          <a:srcRect b="16959"/>
          <a:stretch>
            <a:fillRect/>
          </a:stretch>
        </p:blipFill>
        <p:spPr bwMode="auto">
          <a:xfrm>
            <a:off x="300038" y="609600"/>
            <a:ext cx="86915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ChangeArrowheads="1"/>
          </p:cNvSpPr>
          <p:nvPr/>
        </p:nvSpPr>
        <p:spPr bwMode="auto">
          <a:xfrm>
            <a:off x="300038" y="4038600"/>
            <a:ext cx="8615362"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800" dirty="0" smtClean="0">
                <a:solidFill>
                  <a:srgbClr val="00B050"/>
                </a:solidFill>
                <a:latin typeface="Calibri" pitchFamily="34" charset="0"/>
                <a:ea typeface="Cambria" pitchFamily="18" charset="0"/>
                <a:cs typeface="Calibri" pitchFamily="34" charset="0"/>
              </a:rPr>
              <a:t>In </a:t>
            </a:r>
            <a:r>
              <a:rPr lang="en-US" altLang="en-US" sz="1800" dirty="0" err="1" smtClean="0">
                <a:solidFill>
                  <a:srgbClr val="00B050"/>
                </a:solidFill>
                <a:latin typeface="Calibri" pitchFamily="34" charset="0"/>
                <a:ea typeface="Cambria" pitchFamily="18" charset="0"/>
                <a:cs typeface="Calibri" pitchFamily="34" charset="0"/>
              </a:rPr>
              <a:t>silico</a:t>
            </a:r>
            <a:r>
              <a:rPr lang="en-US" altLang="en-US" sz="1800" dirty="0" smtClean="0">
                <a:solidFill>
                  <a:srgbClr val="00B050"/>
                </a:solidFill>
                <a:latin typeface="Calibri" pitchFamily="34" charset="0"/>
                <a:ea typeface="Cambria" pitchFamily="18" charset="0"/>
                <a:cs typeface="Calibri" pitchFamily="34" charset="0"/>
              </a:rPr>
              <a:t> nucleotide sequence analysis of exon-intron junctions</a:t>
            </a:r>
            <a:r>
              <a:rPr lang="en-US" altLang="en-US" sz="1800" dirty="0" smtClean="0">
                <a:solidFill>
                  <a:srgbClr val="22190A"/>
                </a:solidFill>
                <a:latin typeface="Calibri" pitchFamily="34" charset="0"/>
                <a:ea typeface="Cambria" pitchFamily="18" charset="0"/>
                <a:cs typeface="Calibri" pitchFamily="34" charset="0"/>
              </a:rPr>
              <a:t> of eukaryotic pre-mRNAs suggests that they have a rather high degree of homology:</a:t>
            </a:r>
          </a:p>
          <a:p>
            <a:pPr marL="0" indent="0">
              <a:spcBef>
                <a:spcPts val="0"/>
              </a:spcBef>
              <a:buFontTx/>
              <a:buNone/>
              <a:defRPr/>
            </a:pPr>
            <a:r>
              <a:rPr lang="en-US" altLang="en-US" sz="1800" dirty="0" smtClean="0">
                <a:solidFill>
                  <a:schemeClr val="accent2"/>
                </a:solidFill>
                <a:latin typeface="Calibri" pitchFamily="34" charset="0"/>
                <a:ea typeface="Cambria" pitchFamily="18" charset="0"/>
                <a:cs typeface="Calibri" pitchFamily="34" charset="0"/>
              </a:rPr>
              <a:t>	(1) 5’-end of the intron is marked by an invariant GU sequence</a:t>
            </a:r>
          </a:p>
          <a:p>
            <a:pPr marL="0" indent="0">
              <a:spcBef>
                <a:spcPts val="0"/>
              </a:spcBef>
              <a:buFontTx/>
              <a:buNone/>
              <a:defRPr/>
            </a:pPr>
            <a:r>
              <a:rPr lang="en-US" altLang="en-US" sz="1800" dirty="0" smtClean="0">
                <a:solidFill>
                  <a:srgbClr val="00B0F0"/>
                </a:solidFill>
                <a:latin typeface="Calibri" pitchFamily="34" charset="0"/>
                <a:ea typeface="Cambria" pitchFamily="18" charset="0"/>
                <a:cs typeface="Calibri" pitchFamily="34" charset="0"/>
              </a:rPr>
              <a:t>	(2) 3’-end of the intron is marked by an invariant AG sequence </a:t>
            </a:r>
          </a:p>
          <a:p>
            <a:pPr marL="0" indent="0">
              <a:spcBef>
                <a:spcPts val="0"/>
              </a:spcBef>
              <a:buFontTx/>
              <a:buNone/>
              <a:defRPr/>
            </a:pPr>
            <a:endParaRPr lang="en-US" altLang="en-US" sz="1800" dirty="0" smtClean="0">
              <a:solidFill>
                <a:srgbClr val="22190A"/>
              </a:solidFill>
              <a:latin typeface="Calibri" pitchFamily="34" charset="0"/>
              <a:ea typeface="Cambria" pitchFamily="18" charset="0"/>
              <a:cs typeface="Calibri" pitchFamily="34" charset="0"/>
            </a:endParaRPr>
          </a:p>
          <a:p>
            <a:pPr>
              <a:spcBef>
                <a:spcPts val="0"/>
              </a:spcBef>
              <a:buFontTx/>
              <a:buChar char="-"/>
              <a:defRPr/>
            </a:pPr>
            <a:r>
              <a:rPr lang="en-US" altLang="en-US" sz="1800" dirty="0" smtClean="0">
                <a:solidFill>
                  <a:srgbClr val="00B050"/>
                </a:solidFill>
                <a:latin typeface="Calibri" pitchFamily="34" charset="0"/>
                <a:ea typeface="Cambria" pitchFamily="18" charset="0"/>
                <a:cs typeface="Calibri" pitchFamily="34" charset="0"/>
              </a:rPr>
              <a:t>The 5’-GU and 3’-AG thus define the exon-intron boundaries, or rather they serve as markers or splice sites for the splicing reaction</a:t>
            </a:r>
            <a:r>
              <a:rPr lang="en-US" altLang="en-US" sz="1800" dirty="0" smtClean="0">
                <a:solidFill>
                  <a:srgbClr val="22190A"/>
                </a:solidFill>
                <a:latin typeface="Calibri" pitchFamily="34" charset="0"/>
                <a:ea typeface="Cambria" pitchFamily="18" charset="0"/>
                <a:cs typeface="Calibri" pitchFamily="34" charset="0"/>
              </a:rPr>
              <a:t>—wherein the introns are excised out and exons </a:t>
            </a:r>
            <a:r>
              <a:rPr lang="en-US" altLang="en-US" sz="1800" dirty="0" smtClean="0">
                <a:solidFill>
                  <a:srgbClr val="22190A"/>
                </a:solidFill>
                <a:latin typeface="Calibri" pitchFamily="34" charset="0"/>
                <a:ea typeface="Cambria" pitchFamily="18" charset="0"/>
                <a:cs typeface="Calibri" pitchFamily="34" charset="0"/>
              </a:rPr>
              <a:t>spliced </a:t>
            </a:r>
            <a:r>
              <a:rPr lang="en-US" altLang="en-US" sz="1800" dirty="0" smtClean="0">
                <a:solidFill>
                  <a:srgbClr val="22190A"/>
                </a:solidFill>
                <a:latin typeface="Calibri" pitchFamily="34" charset="0"/>
                <a:ea typeface="Cambria" pitchFamily="18" charset="0"/>
                <a:cs typeface="Calibri" pitchFamily="34" charset="0"/>
              </a:rPr>
              <a:t>together to generate a mature mRNA ready to be exported out of the nucleus for the next phase of its life (the ribosomal translational machinery)</a:t>
            </a:r>
          </a:p>
        </p:txBody>
      </p:sp>
      <p:sp>
        <p:nvSpPr>
          <p:cNvPr id="7" name="TextBox 6"/>
          <p:cNvSpPr txBox="1"/>
          <p:nvPr/>
        </p:nvSpPr>
        <p:spPr>
          <a:xfrm>
            <a:off x="1143000" y="2958736"/>
            <a:ext cx="7315200" cy="646331"/>
          </a:xfrm>
          <a:prstGeom prst="rect">
            <a:avLst/>
          </a:prstGeom>
          <a:noFill/>
          <a:scene3d>
            <a:camera prst="orthographicFront">
              <a:rot lat="0" lon="0" rev="0"/>
            </a:camera>
            <a:lightRig rig="threePt" dir="t"/>
          </a:scene3d>
        </p:spPr>
        <p:txBody>
          <a:bodyPr>
            <a:spAutoFit/>
          </a:bodyPr>
          <a:lstStyle/>
          <a:p>
            <a:pPr>
              <a:defRPr/>
            </a:pPr>
            <a:r>
              <a:rPr lang="en-US" sz="1800" dirty="0">
                <a:solidFill>
                  <a:srgbClr val="FF0000"/>
                </a:solidFill>
                <a:latin typeface="Arial" panose="020B0604020202020204" pitchFamily="34" charset="0"/>
                <a:cs typeface="Arial" panose="020B0604020202020204" pitchFamily="34" charset="0"/>
              </a:rPr>
              <a:t>The numerical subscripts indicate the percentage occurrence of the corresponding base at that position across eukaryotic </a:t>
            </a:r>
            <a:r>
              <a:rPr lang="en-US" sz="1800" dirty="0" smtClean="0">
                <a:solidFill>
                  <a:srgbClr val="FF0000"/>
                </a:solidFill>
                <a:latin typeface="Arial" panose="020B0604020202020204" pitchFamily="34" charset="0"/>
                <a:cs typeface="Arial" panose="020B0604020202020204" pitchFamily="34" charset="0"/>
              </a:rPr>
              <a:t>pre-mRNAs</a:t>
            </a:r>
            <a:endParaRPr lang="en-US" sz="1800" dirty="0">
              <a:solidFill>
                <a:srgbClr val="FF0000"/>
              </a:solidFill>
              <a:latin typeface="Arial" panose="020B0604020202020204" pitchFamily="34" charset="0"/>
              <a:cs typeface="Arial" panose="020B0604020202020204" pitchFamily="34" charset="0"/>
            </a:endParaRPr>
          </a:p>
        </p:txBody>
      </p:sp>
      <p:grpSp>
        <p:nvGrpSpPr>
          <p:cNvPr id="2" name="Group 1"/>
          <p:cNvGrpSpPr/>
          <p:nvPr/>
        </p:nvGrpSpPr>
        <p:grpSpPr>
          <a:xfrm>
            <a:off x="276321" y="1782526"/>
            <a:ext cx="2580594" cy="3091071"/>
            <a:chOff x="276321" y="1782526"/>
            <a:chExt cx="2580594" cy="3091071"/>
          </a:xfrm>
        </p:grpSpPr>
        <p:sp>
          <p:nvSpPr>
            <p:cNvPr id="9" name="Rounded Rectangle 8"/>
            <p:cNvSpPr/>
            <p:nvPr/>
          </p:nvSpPr>
          <p:spPr bwMode="auto">
            <a:xfrm>
              <a:off x="1805355" y="1782526"/>
              <a:ext cx="1051560" cy="1051560"/>
            </a:xfrm>
            <a:prstGeom prst="roundRect">
              <a:avLst/>
            </a:prstGeom>
            <a:noFill/>
            <a:ln w="25400"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4" charset="0"/>
              </a:endParaRPr>
            </a:p>
          </p:txBody>
        </p:sp>
        <p:sp>
          <p:nvSpPr>
            <p:cNvPr id="3" name="Freeform 2"/>
            <p:cNvSpPr/>
            <p:nvPr/>
          </p:nvSpPr>
          <p:spPr bwMode="auto">
            <a:xfrm>
              <a:off x="276321" y="2832266"/>
              <a:ext cx="1646264" cy="2041331"/>
            </a:xfrm>
            <a:custGeom>
              <a:avLst/>
              <a:gdLst>
                <a:gd name="connsiteX0" fmla="*/ 997587 w 1646264"/>
                <a:gd name="connsiteY0" fmla="*/ 1958565 h 2041331"/>
                <a:gd name="connsiteX1" fmla="*/ 309833 w 1646264"/>
                <a:gd name="connsiteY1" fmla="*/ 1966380 h 2041331"/>
                <a:gd name="connsiteX2" fmla="*/ 20664 w 1646264"/>
                <a:gd name="connsiteY2" fmla="*/ 1161396 h 2041331"/>
                <a:gd name="connsiteX3" fmla="*/ 841279 w 1646264"/>
                <a:gd name="connsiteY3" fmla="*/ 176657 h 2041331"/>
                <a:gd name="connsiteX4" fmla="*/ 1646264 w 1646264"/>
                <a:gd name="connsiteY4" fmla="*/ 4719 h 204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6264" h="2041331">
                  <a:moveTo>
                    <a:pt x="997587" y="1958565"/>
                  </a:moveTo>
                  <a:cubicBezTo>
                    <a:pt x="735120" y="2028903"/>
                    <a:pt x="472653" y="2099242"/>
                    <a:pt x="309833" y="1966380"/>
                  </a:cubicBezTo>
                  <a:cubicBezTo>
                    <a:pt x="147012" y="1833518"/>
                    <a:pt x="-67910" y="1459683"/>
                    <a:pt x="20664" y="1161396"/>
                  </a:cubicBezTo>
                  <a:cubicBezTo>
                    <a:pt x="109238" y="863109"/>
                    <a:pt x="570346" y="369436"/>
                    <a:pt x="841279" y="176657"/>
                  </a:cubicBezTo>
                  <a:cubicBezTo>
                    <a:pt x="1112212" y="-16123"/>
                    <a:pt x="1379238" y="-5702"/>
                    <a:pt x="1646264" y="4719"/>
                  </a:cubicBezTo>
                </a:path>
              </a:pathLst>
            </a:custGeom>
            <a:noFill/>
            <a:ln w="254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4" charset="0"/>
              </a:endParaRPr>
            </a:p>
          </p:txBody>
        </p:sp>
      </p:grpSp>
      <p:grpSp>
        <p:nvGrpSpPr>
          <p:cNvPr id="5" name="Group 4"/>
          <p:cNvGrpSpPr/>
          <p:nvPr/>
        </p:nvGrpSpPr>
        <p:grpSpPr>
          <a:xfrm>
            <a:off x="6522330" y="1782526"/>
            <a:ext cx="2454678" cy="3297474"/>
            <a:chOff x="6522330" y="1782526"/>
            <a:chExt cx="2454678" cy="3297474"/>
          </a:xfrm>
        </p:grpSpPr>
        <p:sp>
          <p:nvSpPr>
            <p:cNvPr id="8" name="Rounded Rectangle 7"/>
            <p:cNvSpPr/>
            <p:nvPr/>
          </p:nvSpPr>
          <p:spPr bwMode="auto">
            <a:xfrm>
              <a:off x="6522330" y="1782526"/>
              <a:ext cx="1051560" cy="1051560"/>
            </a:xfrm>
            <a:prstGeom prst="roundRect">
              <a:avLst/>
            </a:prstGeom>
            <a:noFill/>
            <a:ln w="25400"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4" charset="0"/>
              </a:endParaRPr>
            </a:p>
          </p:txBody>
        </p:sp>
        <p:sp>
          <p:nvSpPr>
            <p:cNvPr id="4" name="Freeform 3"/>
            <p:cNvSpPr/>
            <p:nvPr/>
          </p:nvSpPr>
          <p:spPr bwMode="auto">
            <a:xfrm>
              <a:off x="7127631" y="2836985"/>
              <a:ext cx="1849377" cy="2243015"/>
            </a:xfrm>
            <a:custGeom>
              <a:avLst/>
              <a:gdLst>
                <a:gd name="connsiteX0" fmla="*/ 0 w 1849377"/>
                <a:gd name="connsiteY0" fmla="*/ 2243015 h 2243015"/>
                <a:gd name="connsiteX1" fmla="*/ 578338 w 1849377"/>
                <a:gd name="connsiteY1" fmla="*/ 2235200 h 2243015"/>
                <a:gd name="connsiteX2" fmla="*/ 1625600 w 1849377"/>
                <a:gd name="connsiteY2" fmla="*/ 2180492 h 2243015"/>
                <a:gd name="connsiteX3" fmla="*/ 1828800 w 1849377"/>
                <a:gd name="connsiteY3" fmla="*/ 1703753 h 2243015"/>
                <a:gd name="connsiteX4" fmla="*/ 1805354 w 1849377"/>
                <a:gd name="connsiteY4" fmla="*/ 914400 h 2243015"/>
                <a:gd name="connsiteX5" fmla="*/ 1500554 w 1849377"/>
                <a:gd name="connsiteY5" fmla="*/ 296984 h 2243015"/>
                <a:gd name="connsiteX6" fmla="*/ 281354 w 1849377"/>
                <a:gd name="connsiteY6" fmla="*/ 0 h 224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9377" h="2243015">
                  <a:moveTo>
                    <a:pt x="0" y="2243015"/>
                  </a:moveTo>
                  <a:lnTo>
                    <a:pt x="578338" y="2235200"/>
                  </a:lnTo>
                  <a:cubicBezTo>
                    <a:pt x="849271" y="2224780"/>
                    <a:pt x="1417190" y="2269067"/>
                    <a:pt x="1625600" y="2180492"/>
                  </a:cubicBezTo>
                  <a:cubicBezTo>
                    <a:pt x="1834010" y="2091917"/>
                    <a:pt x="1798841" y="1914768"/>
                    <a:pt x="1828800" y="1703753"/>
                  </a:cubicBezTo>
                  <a:cubicBezTo>
                    <a:pt x="1858759" y="1492738"/>
                    <a:pt x="1860062" y="1148861"/>
                    <a:pt x="1805354" y="914400"/>
                  </a:cubicBezTo>
                  <a:cubicBezTo>
                    <a:pt x="1750646" y="679939"/>
                    <a:pt x="1754554" y="449384"/>
                    <a:pt x="1500554" y="296984"/>
                  </a:cubicBezTo>
                  <a:cubicBezTo>
                    <a:pt x="1246554" y="144584"/>
                    <a:pt x="763954" y="72292"/>
                    <a:pt x="281354" y="0"/>
                  </a:cubicBezTo>
                </a:path>
              </a:pathLst>
            </a:custGeom>
            <a:noFill/>
            <a:ln w="25400"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6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fade">
                                      <p:cBhvr>
                                        <p:cTn id="38" dur="1000"/>
                                        <p:tgtEl>
                                          <p:spTgt spid="6">
                                            <p:txEl>
                                              <p:pRg st="4" end="4"/>
                                            </p:txEl>
                                          </p:spTgt>
                                        </p:tgtEl>
                                      </p:cBhvr>
                                    </p:animEffect>
                                    <p:anim calcmode="lin" valueType="num">
                                      <p:cBhvr>
                                        <p:cTn id="3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62400" y="434975"/>
            <a:ext cx="5105400" cy="4092637"/>
            <a:chOff x="3962400" y="434975"/>
            <a:chExt cx="5105400" cy="4092637"/>
          </a:xfrm>
        </p:grpSpPr>
        <p:pic>
          <p:nvPicPr>
            <p:cNvPr id="29701" name="Picture 2" descr="voet4_fig_26_24"/>
            <p:cNvPicPr>
              <a:picLocks noChangeAspect="1" noChangeArrowheads="1"/>
            </p:cNvPicPr>
            <p:nvPr/>
          </p:nvPicPr>
          <p:blipFill rotWithShape="1">
            <a:blip r:embed="rId3">
              <a:extLst>
                <a:ext uri="{28A0092B-C50C-407E-A947-70E740481C1C}">
                  <a14:useLocalDpi xmlns:a14="http://schemas.microsoft.com/office/drawing/2010/main" val="0"/>
                </a:ext>
              </a:extLst>
            </a:blip>
            <a:srcRect l="14291" t="1376" b="38344"/>
            <a:stretch/>
          </p:blipFill>
          <p:spPr bwMode="auto">
            <a:xfrm>
              <a:off x="3962400" y="434975"/>
              <a:ext cx="5105400" cy="40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bwMode="auto">
            <a:xfrm>
              <a:off x="4992699" y="1386500"/>
              <a:ext cx="950901" cy="276999"/>
            </a:xfrm>
            <a:prstGeom prst="rect">
              <a:avLst/>
            </a:prstGeom>
            <a:noFill/>
            <a:scene3d>
              <a:camera prst="orthographicFront">
                <a:rot lat="0" lon="0" rev="0"/>
              </a:camera>
              <a:lightRig rig="threePt" dir="t"/>
            </a:scene3d>
          </p:spPr>
          <p:txBody>
            <a:bodyPr wrap="none">
              <a:spAutoFit/>
            </a:bodyPr>
            <a:lstStyle/>
            <a:p>
              <a:pPr>
                <a:defRPr/>
              </a:pPr>
              <a:r>
                <a:rPr lang="en-US" sz="1200" b="1" dirty="0">
                  <a:latin typeface="Arial" panose="020B0604020202020204" pitchFamily="34" charset="0"/>
                  <a:cs typeface="Arial" panose="020B0604020202020204" pitchFamily="34" charset="0"/>
                </a:rPr>
                <a:t>Pre-mRNA</a:t>
              </a:r>
            </a:p>
          </p:txBody>
        </p:sp>
      </p:grpSp>
      <p:sp>
        <p:nvSpPr>
          <p:cNvPr id="29699" name="Rectangle 4"/>
          <p:cNvSpPr>
            <a:spLocks noGrp="1" noChangeArrowheads="1"/>
          </p:cNvSpPr>
          <p:nvPr/>
        </p:nvSpPr>
        <p:spPr bwMode="auto">
          <a:xfrm>
            <a:off x="228600" y="0"/>
            <a:ext cx="548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Splicing: Splicing Reaction </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6" name="Rectangle 3"/>
          <p:cNvSpPr>
            <a:spLocks noChangeArrowheads="1"/>
          </p:cNvSpPr>
          <p:nvPr/>
        </p:nvSpPr>
        <p:spPr bwMode="auto">
          <a:xfrm>
            <a:off x="76200" y="779463"/>
            <a:ext cx="4038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marL="0" indent="0">
              <a:spcBef>
                <a:spcPts val="0"/>
              </a:spcBef>
              <a:buFontTx/>
              <a:buNone/>
              <a:defRPr/>
            </a:pPr>
            <a:r>
              <a:rPr lang="en-US" altLang="en-US" sz="1600" dirty="0" smtClean="0">
                <a:solidFill>
                  <a:srgbClr val="00B050"/>
                </a:solidFill>
                <a:latin typeface="Calibri" pitchFamily="34" charset="0"/>
                <a:ea typeface="Cambria" pitchFamily="18" charset="0"/>
                <a:cs typeface="Calibri" pitchFamily="34" charset="0"/>
              </a:rPr>
              <a:t>RNA splicing reaction is mediated by the </a:t>
            </a:r>
            <a:r>
              <a:rPr lang="en-US" altLang="en-US" sz="1600" dirty="0" smtClean="0">
                <a:solidFill>
                  <a:srgbClr val="FF0000"/>
                </a:solidFill>
                <a:latin typeface="Calibri" pitchFamily="34" charset="0"/>
                <a:ea typeface="Cambria" pitchFamily="18" charset="0"/>
                <a:cs typeface="Calibri" pitchFamily="34" charset="0"/>
              </a:rPr>
              <a:t>spliceosome</a:t>
            </a:r>
            <a:r>
              <a:rPr lang="en-US" altLang="en-US" sz="1600" dirty="0" smtClean="0">
                <a:solidFill>
                  <a:srgbClr val="22190A"/>
                </a:solidFill>
                <a:latin typeface="Calibri" pitchFamily="34" charset="0"/>
                <a:ea typeface="Cambria" pitchFamily="18" charset="0"/>
                <a:cs typeface="Calibri" pitchFamily="34" charset="0"/>
              </a:rPr>
              <a:t>—a large macromolecular machine comprised of small nuclear RNAs (</a:t>
            </a:r>
            <a:r>
              <a:rPr lang="en-US" altLang="en-US" sz="1600" dirty="0" err="1" smtClean="0">
                <a:solidFill>
                  <a:srgbClr val="22190A"/>
                </a:solidFill>
                <a:latin typeface="Calibri" pitchFamily="34" charset="0"/>
                <a:ea typeface="Cambria" pitchFamily="18" charset="0"/>
                <a:cs typeface="Calibri" pitchFamily="34" charset="0"/>
              </a:rPr>
              <a:t>snRNAs</a:t>
            </a:r>
            <a:r>
              <a:rPr lang="en-US" altLang="en-US" sz="1600" dirty="0" smtClean="0">
                <a:solidFill>
                  <a:srgbClr val="22190A"/>
                </a:solidFill>
                <a:latin typeface="Calibri" pitchFamily="34" charset="0"/>
                <a:ea typeface="Cambria" pitchFamily="18" charset="0"/>
                <a:cs typeface="Calibri" pitchFamily="34" charset="0"/>
              </a:rPr>
              <a:t>) and proteins located within the nucleus—and occurs as follows:</a:t>
            </a:r>
          </a:p>
          <a:p>
            <a:pPr marL="0" indent="0">
              <a:spcBef>
                <a:spcPts val="0"/>
              </a:spcBef>
              <a:buFontTx/>
              <a:buNone/>
              <a:defRPr/>
            </a:pPr>
            <a:endParaRPr lang="en-US" altLang="en-US" sz="1600" dirty="0" smtClean="0">
              <a:solidFill>
                <a:srgbClr val="22190A"/>
              </a:solidFill>
              <a:latin typeface="Calibri" pitchFamily="34" charset="0"/>
              <a:ea typeface="Cambria" pitchFamily="18" charset="0"/>
              <a:cs typeface="Calibri" pitchFamily="34" charset="0"/>
            </a:endParaRPr>
          </a:p>
          <a:p>
            <a:pPr marL="342900" indent="-342900">
              <a:spcBef>
                <a:spcPts val="0"/>
              </a:spcBef>
              <a:buFontTx/>
              <a:buAutoNum type="arabicParenBoth"/>
              <a:defRPr/>
            </a:pPr>
            <a:r>
              <a:rPr lang="en-US" altLang="en-US" sz="1600" dirty="0" smtClean="0">
                <a:latin typeface="Calibri" pitchFamily="34" charset="0"/>
                <a:ea typeface="Cambria" pitchFamily="18" charset="0"/>
                <a:cs typeface="Calibri" pitchFamily="34" charset="0"/>
              </a:rPr>
              <a:t>The </a:t>
            </a:r>
            <a:r>
              <a:rPr lang="en-US" altLang="en-US" sz="1600" dirty="0" smtClean="0">
                <a:solidFill>
                  <a:srgbClr val="FF0000"/>
                </a:solidFill>
                <a:latin typeface="Calibri" pitchFamily="34" charset="0"/>
                <a:ea typeface="Cambria" pitchFamily="18" charset="0"/>
                <a:cs typeface="Calibri" pitchFamily="34" charset="0"/>
              </a:rPr>
              <a:t>2’-OH </a:t>
            </a:r>
            <a:r>
              <a:rPr lang="en-US" altLang="en-US" sz="1600" dirty="0" smtClean="0">
                <a:latin typeface="Calibri" pitchFamily="34" charset="0"/>
                <a:ea typeface="Cambria" pitchFamily="18" charset="0"/>
                <a:cs typeface="Calibri" pitchFamily="34" charset="0"/>
              </a:rPr>
              <a:t>group of an </a:t>
            </a:r>
            <a:r>
              <a:rPr lang="en-US" altLang="en-US" sz="1600" dirty="0" err="1" smtClean="0">
                <a:latin typeface="Calibri" pitchFamily="34" charset="0"/>
                <a:ea typeface="Cambria" pitchFamily="18" charset="0"/>
                <a:cs typeface="Calibri" pitchFamily="34" charset="0"/>
              </a:rPr>
              <a:t>intronic</a:t>
            </a:r>
            <a:r>
              <a:rPr lang="en-US" altLang="en-US" sz="1600" dirty="0" smtClean="0">
                <a:latin typeface="Calibri" pitchFamily="34" charset="0"/>
                <a:ea typeface="Cambria" pitchFamily="18" charset="0"/>
                <a:cs typeface="Calibri" pitchFamily="34" charset="0"/>
              </a:rPr>
              <a:t> adenosine (usually located close to the 3’-end of an intron) launches a nucleophilic attack on the </a:t>
            </a:r>
            <a:r>
              <a:rPr lang="en-US" altLang="en-US" sz="1600" dirty="0" smtClean="0">
                <a:solidFill>
                  <a:srgbClr val="FF0000"/>
                </a:solidFill>
                <a:latin typeface="Calibri" pitchFamily="34" charset="0"/>
                <a:ea typeface="Cambria" pitchFamily="18" charset="0"/>
                <a:cs typeface="Calibri" pitchFamily="34" charset="0"/>
              </a:rPr>
              <a:t>5’-phosphate </a:t>
            </a:r>
            <a:r>
              <a:rPr lang="en-US" altLang="en-US" sz="1600" dirty="0" smtClean="0">
                <a:latin typeface="Calibri" pitchFamily="34" charset="0"/>
                <a:ea typeface="Cambria" pitchFamily="18" charset="0"/>
                <a:cs typeface="Calibri" pitchFamily="34" charset="0"/>
              </a:rPr>
              <a:t>moiety at the 5’-end of intron—the </a:t>
            </a:r>
            <a:r>
              <a:rPr lang="en-US" altLang="en-US" sz="1600" dirty="0" smtClean="0">
                <a:solidFill>
                  <a:srgbClr val="22190A"/>
                </a:solidFill>
                <a:latin typeface="Calibri" pitchFamily="34" charset="0"/>
                <a:ea typeface="Cambria" pitchFamily="18" charset="0"/>
                <a:cs typeface="Calibri" pitchFamily="34" charset="0"/>
              </a:rPr>
              <a:t>resulting </a:t>
            </a:r>
            <a:r>
              <a:rPr lang="en-US" altLang="en-US" sz="1600" dirty="0" smtClean="0">
                <a:solidFill>
                  <a:srgbClr val="00B0F0"/>
                </a:solidFill>
                <a:latin typeface="Calibri" pitchFamily="34" charset="0"/>
                <a:ea typeface="Cambria" pitchFamily="18" charset="0"/>
                <a:cs typeface="Calibri" pitchFamily="34" charset="0"/>
              </a:rPr>
              <a:t>2’-5’-phosphodiester bond </a:t>
            </a:r>
            <a:r>
              <a:rPr lang="en-US" altLang="en-US" sz="1600" dirty="0" smtClean="0">
                <a:solidFill>
                  <a:srgbClr val="22190A"/>
                </a:solidFill>
                <a:latin typeface="Calibri" pitchFamily="34" charset="0"/>
                <a:ea typeface="Cambria" pitchFamily="18" charset="0"/>
                <a:cs typeface="Calibri" pitchFamily="34" charset="0"/>
              </a:rPr>
              <a:t>releases the 3’-end of the preceding 5’-exon coupled with the generation of a </a:t>
            </a:r>
            <a:r>
              <a:rPr lang="en-US" altLang="en-US" sz="1600" dirty="0" smtClean="0">
                <a:solidFill>
                  <a:srgbClr val="FF0000"/>
                </a:solidFill>
                <a:latin typeface="Calibri" pitchFamily="34" charset="0"/>
                <a:ea typeface="Cambria" pitchFamily="18" charset="0"/>
                <a:cs typeface="Calibri" pitchFamily="34" charset="0"/>
              </a:rPr>
              <a:t>lariat/lasso</a:t>
            </a:r>
            <a:r>
              <a:rPr lang="en-US" altLang="en-US" sz="1600" dirty="0" smtClean="0">
                <a:solidFill>
                  <a:srgbClr val="22190A"/>
                </a:solidFill>
                <a:latin typeface="Calibri" pitchFamily="34" charset="0"/>
                <a:ea typeface="Cambria" pitchFamily="18" charset="0"/>
                <a:cs typeface="Calibri" pitchFamily="34" charset="0"/>
              </a:rPr>
              <a:t> within the intron preceding the 3’-exon</a:t>
            </a:r>
          </a:p>
          <a:p>
            <a:pPr marL="342900" indent="-342900">
              <a:spcBef>
                <a:spcPts val="0"/>
              </a:spcBef>
              <a:buFontTx/>
              <a:buAutoNum type="arabicParenBoth"/>
              <a:defRPr/>
            </a:pPr>
            <a:endParaRPr lang="en-US" altLang="en-US" sz="1600" dirty="0" smtClean="0">
              <a:solidFill>
                <a:srgbClr val="22190A"/>
              </a:solidFill>
              <a:latin typeface="Calibri" pitchFamily="34" charset="0"/>
              <a:ea typeface="Cambria" pitchFamily="18" charset="0"/>
              <a:cs typeface="Calibri" pitchFamily="34" charset="0"/>
            </a:endParaRPr>
          </a:p>
          <a:p>
            <a:pPr marL="342900" indent="-342900">
              <a:spcBef>
                <a:spcPts val="0"/>
              </a:spcBef>
              <a:buFontTx/>
              <a:buAutoNum type="arabicParenBoth"/>
              <a:defRPr/>
            </a:pPr>
            <a:r>
              <a:rPr lang="en-US" altLang="en-US" sz="1600" dirty="0" smtClean="0">
                <a:solidFill>
                  <a:schemeClr val="tx2"/>
                </a:solidFill>
                <a:latin typeface="Calibri" pitchFamily="34" charset="0"/>
                <a:ea typeface="Cambria" pitchFamily="18" charset="0"/>
                <a:cs typeface="Calibri" pitchFamily="34" charset="0"/>
              </a:rPr>
              <a:t>The newly liberated </a:t>
            </a:r>
            <a:r>
              <a:rPr lang="en-US" altLang="en-US" sz="1600" dirty="0" smtClean="0">
                <a:solidFill>
                  <a:srgbClr val="FF0000"/>
                </a:solidFill>
                <a:latin typeface="Calibri" pitchFamily="34" charset="0"/>
                <a:ea typeface="Cambria" pitchFamily="18" charset="0"/>
                <a:cs typeface="Calibri" pitchFamily="34" charset="0"/>
              </a:rPr>
              <a:t>3’-OH </a:t>
            </a:r>
            <a:r>
              <a:rPr lang="en-US" altLang="en-US" sz="1600" dirty="0" smtClean="0">
                <a:solidFill>
                  <a:schemeClr val="tx2"/>
                </a:solidFill>
                <a:latin typeface="Calibri" pitchFamily="34" charset="0"/>
                <a:ea typeface="Cambria" pitchFamily="18" charset="0"/>
                <a:cs typeface="Calibri" pitchFamily="34" charset="0"/>
              </a:rPr>
              <a:t>group of the 5’-exon </a:t>
            </a:r>
            <a:r>
              <a:rPr lang="en-US" altLang="en-US" sz="1600" dirty="0" err="1" smtClean="0">
                <a:solidFill>
                  <a:schemeClr val="tx2"/>
                </a:solidFill>
                <a:latin typeface="Calibri" pitchFamily="34" charset="0"/>
                <a:ea typeface="Cambria" pitchFamily="18" charset="0"/>
                <a:cs typeface="Calibri" pitchFamily="34" charset="0"/>
              </a:rPr>
              <a:t>nucelophilically</a:t>
            </a:r>
            <a:r>
              <a:rPr lang="en-US" altLang="en-US" sz="1600" dirty="0" smtClean="0">
                <a:solidFill>
                  <a:schemeClr val="tx2"/>
                </a:solidFill>
                <a:latin typeface="Calibri" pitchFamily="34" charset="0"/>
                <a:ea typeface="Cambria" pitchFamily="18" charset="0"/>
                <a:cs typeface="Calibri" pitchFamily="34" charset="0"/>
              </a:rPr>
              <a:t> attacks the </a:t>
            </a:r>
            <a:r>
              <a:rPr lang="en-US" altLang="en-US" sz="1600" dirty="0" smtClean="0">
                <a:solidFill>
                  <a:srgbClr val="FF0000"/>
                </a:solidFill>
                <a:latin typeface="Calibri" pitchFamily="34" charset="0"/>
                <a:ea typeface="Cambria" pitchFamily="18" charset="0"/>
                <a:cs typeface="Calibri" pitchFamily="34" charset="0"/>
              </a:rPr>
              <a:t>5’-phosphate</a:t>
            </a:r>
            <a:r>
              <a:rPr lang="en-US" altLang="en-US" sz="1600" dirty="0" smtClean="0">
                <a:solidFill>
                  <a:schemeClr val="tx2"/>
                </a:solidFill>
                <a:latin typeface="Calibri" pitchFamily="34" charset="0"/>
                <a:ea typeface="Cambria" pitchFamily="18" charset="0"/>
                <a:cs typeface="Calibri" pitchFamily="34" charset="0"/>
              </a:rPr>
              <a:t> at the 5’-end of the 3’-exon—the </a:t>
            </a:r>
            <a:r>
              <a:rPr lang="en-US" altLang="en-US" sz="1600" dirty="0" smtClean="0">
                <a:solidFill>
                  <a:srgbClr val="22190A"/>
                </a:solidFill>
                <a:latin typeface="Calibri" pitchFamily="34" charset="0"/>
                <a:ea typeface="Cambria" pitchFamily="18" charset="0"/>
                <a:cs typeface="Calibri" pitchFamily="34" charset="0"/>
              </a:rPr>
              <a:t>resulting </a:t>
            </a:r>
            <a:r>
              <a:rPr lang="en-US" altLang="en-US" sz="1600" dirty="0" smtClean="0">
                <a:solidFill>
                  <a:srgbClr val="00B0F0"/>
                </a:solidFill>
                <a:latin typeface="Calibri" pitchFamily="34" charset="0"/>
                <a:ea typeface="Cambria" pitchFamily="18" charset="0"/>
                <a:cs typeface="Calibri" pitchFamily="34" charset="0"/>
              </a:rPr>
              <a:t>3’-5’ </a:t>
            </a:r>
            <a:r>
              <a:rPr lang="en-US" altLang="en-US" sz="1600" dirty="0" err="1" smtClean="0">
                <a:solidFill>
                  <a:srgbClr val="00B0F0"/>
                </a:solidFill>
                <a:latin typeface="Calibri" pitchFamily="34" charset="0"/>
                <a:ea typeface="Cambria" pitchFamily="18" charset="0"/>
                <a:cs typeface="Calibri" pitchFamily="34" charset="0"/>
              </a:rPr>
              <a:t>phosphodiester</a:t>
            </a:r>
            <a:r>
              <a:rPr lang="en-US" altLang="en-US" sz="1600" dirty="0" smtClean="0">
                <a:solidFill>
                  <a:srgbClr val="00B0F0"/>
                </a:solidFill>
                <a:latin typeface="Calibri" pitchFamily="34" charset="0"/>
                <a:ea typeface="Cambria" pitchFamily="18" charset="0"/>
                <a:cs typeface="Calibri" pitchFamily="34" charset="0"/>
              </a:rPr>
              <a:t> bond </a:t>
            </a:r>
            <a:r>
              <a:rPr lang="en-US" altLang="en-US" sz="1600" dirty="0" smtClean="0">
                <a:solidFill>
                  <a:srgbClr val="22190A"/>
                </a:solidFill>
                <a:latin typeface="Calibri" pitchFamily="34" charset="0"/>
                <a:ea typeface="Cambria" pitchFamily="18" charset="0"/>
                <a:cs typeface="Calibri" pitchFamily="34" charset="0"/>
              </a:rPr>
              <a:t>splices together the two exons coupled with the elimination of intron lariat</a:t>
            </a:r>
          </a:p>
          <a:p>
            <a:pPr marL="342900" indent="-342900">
              <a:spcBef>
                <a:spcPts val="0"/>
              </a:spcBef>
              <a:buFontTx/>
              <a:buAutoNum type="arabicParenBoth"/>
              <a:defRPr/>
            </a:pPr>
            <a:endParaRPr lang="en-US" altLang="en-US" sz="1600" dirty="0" smtClean="0">
              <a:solidFill>
                <a:srgbClr val="22190A"/>
              </a:solidFill>
              <a:latin typeface="Calibri" pitchFamily="34" charset="0"/>
              <a:ea typeface="Cambria" pitchFamily="18" charset="0"/>
              <a:cs typeface="Calibri" pitchFamily="34" charset="0"/>
            </a:endParaRPr>
          </a:p>
          <a:p>
            <a:pPr marL="342900" indent="-342900">
              <a:spcBef>
                <a:spcPts val="0"/>
              </a:spcBef>
              <a:buFontTx/>
              <a:buAutoNum type="arabicParenBoth"/>
              <a:defRPr/>
            </a:pPr>
            <a:r>
              <a:rPr lang="en-US" altLang="en-US" sz="1600" dirty="0" smtClean="0">
                <a:solidFill>
                  <a:schemeClr val="tx2"/>
                </a:solidFill>
                <a:latin typeface="Calibri" pitchFamily="34" charset="0"/>
                <a:ea typeface="Cambria" pitchFamily="18" charset="0"/>
                <a:cs typeface="Calibri" pitchFamily="34" charset="0"/>
              </a:rPr>
              <a:t>The </a:t>
            </a:r>
            <a:r>
              <a:rPr lang="en-US" altLang="en-US" sz="1600" dirty="0" smtClean="0">
                <a:solidFill>
                  <a:srgbClr val="FF0000"/>
                </a:solidFill>
                <a:latin typeface="Calibri" pitchFamily="34" charset="0"/>
                <a:ea typeface="Cambria" pitchFamily="18" charset="0"/>
                <a:cs typeface="Calibri" pitchFamily="34" charset="0"/>
              </a:rPr>
              <a:t>intron lariat </a:t>
            </a:r>
            <a:r>
              <a:rPr lang="en-US" altLang="en-US" sz="1600" dirty="0" smtClean="0">
                <a:solidFill>
                  <a:schemeClr val="tx2"/>
                </a:solidFill>
                <a:latin typeface="Calibri" pitchFamily="34" charset="0"/>
                <a:ea typeface="Cambria" pitchFamily="18" charset="0"/>
                <a:cs typeface="Calibri" pitchFamily="34" charset="0"/>
              </a:rPr>
              <a:t>is subsequently degraded </a:t>
            </a:r>
          </a:p>
        </p:txBody>
      </p:sp>
      <p:pic>
        <p:nvPicPr>
          <p:cNvPr id="8" name="Picture 2" descr="voet4_fig_26_24"/>
          <p:cNvPicPr>
            <a:picLocks noChangeAspect="1" noChangeArrowheads="1"/>
          </p:cNvPicPr>
          <p:nvPr/>
        </p:nvPicPr>
        <p:blipFill rotWithShape="1">
          <a:blip r:embed="rId3">
            <a:extLst>
              <a:ext uri="{28A0092B-C50C-407E-A947-70E740481C1C}">
                <a14:useLocalDpi xmlns:a14="http://schemas.microsoft.com/office/drawing/2010/main" val="0"/>
              </a:ext>
            </a:extLst>
          </a:blip>
          <a:srcRect l="14291" t="61329" b="5470"/>
          <a:stretch/>
        </p:blipFill>
        <p:spPr bwMode="auto">
          <a:xfrm>
            <a:off x="4038600" y="4572000"/>
            <a:ext cx="5105400" cy="22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1000"/>
                                        <p:tgtEl>
                                          <p:spTgt spid="6">
                                            <p:txEl>
                                              <p:pRg st="4" end="4"/>
                                            </p:txEl>
                                          </p:spTgt>
                                        </p:tgtEl>
                                      </p:cBhvr>
                                    </p:animEffect>
                                    <p:anim calcmode="lin" valueType="num">
                                      <p:cBhvr>
                                        <p:cTn id="2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6">
                                            <p:txEl>
                                              <p:pRg st="6" end="6"/>
                                            </p:txEl>
                                          </p:spTgt>
                                        </p:tgtEl>
                                        <p:attrNameLst>
                                          <p:attrName>style.visibility</p:attrName>
                                        </p:attrNameLst>
                                      </p:cBhvr>
                                      <p:to>
                                        <p:strVal val="visible"/>
                                      </p:to>
                                    </p:set>
                                    <p:animEffect transition="in" filter="fade">
                                      <p:cBhvr>
                                        <p:cTn id="38" dur="1000"/>
                                        <p:tgtEl>
                                          <p:spTgt spid="6">
                                            <p:txEl>
                                              <p:pRg st="6" end="6"/>
                                            </p:txEl>
                                          </p:spTgt>
                                        </p:tgtEl>
                                      </p:cBhvr>
                                    </p:animEffect>
                                    <p:anim calcmode="lin" valueType="num">
                                      <p:cBhvr>
                                        <p:cTn id="3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voet4_fig_26_27"/>
          <p:cNvPicPr>
            <a:picLocks noChangeAspect="1" noChangeArrowheads="1"/>
          </p:cNvPicPr>
          <p:nvPr/>
        </p:nvPicPr>
        <p:blipFill>
          <a:blip r:embed="rId3">
            <a:extLst>
              <a:ext uri="{28A0092B-C50C-407E-A947-70E740481C1C}">
                <a14:useLocalDpi xmlns:a14="http://schemas.microsoft.com/office/drawing/2010/main" val="0"/>
              </a:ext>
            </a:extLst>
          </a:blip>
          <a:srcRect b="7373"/>
          <a:stretch>
            <a:fillRect/>
          </a:stretch>
        </p:blipFill>
        <p:spPr bwMode="auto">
          <a:xfrm>
            <a:off x="307975" y="392113"/>
            <a:ext cx="8531225" cy="425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Grp="1" noChangeArrowheads="1"/>
          </p:cNvSpPr>
          <p:nvPr/>
        </p:nvSpPr>
        <p:spPr bwMode="auto">
          <a:xfrm>
            <a:off x="228600" y="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mRNA Splicing: Alternative Splicing</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30724" name="Rectangle 3"/>
          <p:cNvSpPr>
            <a:spLocks noChangeArrowheads="1"/>
          </p:cNvSpPr>
          <p:nvPr/>
        </p:nvSpPr>
        <p:spPr bwMode="auto">
          <a:xfrm>
            <a:off x="152400" y="4735513"/>
            <a:ext cx="87630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600" dirty="0">
                <a:solidFill>
                  <a:srgbClr val="00B050"/>
                </a:solidFill>
                <a:latin typeface="Calibri" pitchFamily="34" charset="0"/>
                <a:ea typeface="Cambria" pitchFamily="18" charset="0"/>
                <a:cs typeface="Calibri" pitchFamily="34" charset="0"/>
              </a:rPr>
              <a:t>Spliceosome </a:t>
            </a:r>
            <a:r>
              <a:rPr lang="en-US" altLang="en-US" sz="1600" dirty="0">
                <a:solidFill>
                  <a:schemeClr val="tx2"/>
                </a:solidFill>
                <a:latin typeface="Calibri" pitchFamily="34" charset="0"/>
                <a:ea typeface="Cambria" pitchFamily="18" charset="0"/>
                <a:cs typeface="Calibri" pitchFamily="34" charset="0"/>
              </a:rPr>
              <a:t>does not merely stick together all exons within a pre-mRNA but rather </a:t>
            </a:r>
            <a:r>
              <a:rPr lang="en-US" altLang="en-US" sz="1600" dirty="0">
                <a:solidFill>
                  <a:srgbClr val="22190A"/>
                </a:solidFill>
                <a:latin typeface="Calibri" pitchFamily="34" charset="0"/>
                <a:ea typeface="Cambria" pitchFamily="18" charset="0"/>
                <a:cs typeface="Calibri" pitchFamily="34" charset="0"/>
              </a:rPr>
              <a:t>it </a:t>
            </a:r>
            <a:r>
              <a:rPr lang="en-US" altLang="en-US" sz="1600" dirty="0">
                <a:solidFill>
                  <a:srgbClr val="00B050"/>
                </a:solidFill>
                <a:latin typeface="Calibri" pitchFamily="34" charset="0"/>
                <a:ea typeface="Cambria" pitchFamily="18" charset="0"/>
                <a:cs typeface="Calibri" pitchFamily="34" charset="0"/>
              </a:rPr>
              <a:t>is selective in how the various exons are spliced together </a:t>
            </a:r>
            <a:r>
              <a:rPr lang="en-US" altLang="en-US" sz="1600" dirty="0">
                <a:solidFill>
                  <a:srgbClr val="22190A"/>
                </a:solidFill>
                <a:latin typeface="Calibri" pitchFamily="34" charset="0"/>
                <a:ea typeface="Cambria" pitchFamily="18" charset="0"/>
                <a:cs typeface="Calibri" pitchFamily="34" charset="0"/>
              </a:rPr>
              <a:t>so as to generate not one but many mRNAs from a single </a:t>
            </a:r>
            <a:r>
              <a:rPr lang="en-US" altLang="en-US" sz="1600" dirty="0" smtClean="0">
                <a:solidFill>
                  <a:srgbClr val="22190A"/>
                </a:solidFill>
                <a:latin typeface="Calibri" pitchFamily="34" charset="0"/>
                <a:ea typeface="Cambria" pitchFamily="18" charset="0"/>
                <a:cs typeface="Calibri" pitchFamily="34" charset="0"/>
              </a:rPr>
              <a:t>pre-mRNA—</a:t>
            </a:r>
            <a:r>
              <a:rPr lang="en-US" altLang="en-US" sz="1600" dirty="0" smtClean="0">
                <a:solidFill>
                  <a:srgbClr val="00B050"/>
                </a:solidFill>
                <a:latin typeface="Calibri" pitchFamily="34" charset="0"/>
                <a:ea typeface="Cambria" pitchFamily="18" charset="0"/>
                <a:cs typeface="Calibri" pitchFamily="34" charset="0"/>
              </a:rPr>
              <a:t>such </a:t>
            </a:r>
            <a:r>
              <a:rPr lang="en-US" altLang="en-US" sz="1600" dirty="0">
                <a:solidFill>
                  <a:srgbClr val="00B050"/>
                </a:solidFill>
                <a:latin typeface="Calibri" pitchFamily="34" charset="0"/>
                <a:ea typeface="Cambria" pitchFamily="18" charset="0"/>
                <a:cs typeface="Calibri" pitchFamily="34" charset="0"/>
              </a:rPr>
              <a:t>a clever act performed by the spliceosome is called “</a:t>
            </a:r>
            <a:r>
              <a:rPr lang="en-US" altLang="en-US" sz="1600" dirty="0">
                <a:solidFill>
                  <a:srgbClr val="FF0000"/>
                </a:solidFill>
                <a:latin typeface="Calibri" pitchFamily="34" charset="0"/>
                <a:ea typeface="Cambria" pitchFamily="18" charset="0"/>
                <a:cs typeface="Calibri" pitchFamily="34" charset="0"/>
              </a:rPr>
              <a:t>alternative splicing</a:t>
            </a:r>
            <a:r>
              <a:rPr lang="en-US" altLang="en-US" sz="1600" dirty="0">
                <a:solidFill>
                  <a:srgbClr val="00B050"/>
                </a:solidFill>
                <a:latin typeface="Calibri" pitchFamily="34" charset="0"/>
                <a:ea typeface="Cambria" pitchFamily="18" charset="0"/>
                <a:cs typeface="Calibri" pitchFamily="34" charset="0"/>
              </a:rPr>
              <a:t>”</a:t>
            </a:r>
          </a:p>
          <a:p>
            <a:pPr>
              <a:spcBef>
                <a:spcPct val="0"/>
              </a:spcBef>
              <a:buFontTx/>
              <a:buChar char="-"/>
            </a:pPr>
            <a:endParaRPr lang="en-US" altLang="en-US" sz="1600" dirty="0">
              <a:solidFill>
                <a:srgbClr val="22190A"/>
              </a:solidFill>
              <a:latin typeface="Calibri" pitchFamily="34" charset="0"/>
              <a:ea typeface="Cambria" pitchFamily="18" charset="0"/>
              <a:cs typeface="Calibri" pitchFamily="34" charset="0"/>
            </a:endParaRPr>
          </a:p>
          <a:p>
            <a:pPr>
              <a:spcBef>
                <a:spcPct val="0"/>
              </a:spcBef>
              <a:buFontTx/>
              <a:buChar char="-"/>
            </a:pPr>
            <a:r>
              <a:rPr lang="en-US" altLang="en-US" sz="1600" dirty="0">
                <a:solidFill>
                  <a:srgbClr val="22190A"/>
                </a:solidFill>
                <a:latin typeface="Calibri" pitchFamily="34" charset="0"/>
                <a:ea typeface="Cambria" pitchFamily="18" charset="0"/>
                <a:cs typeface="Calibri" pitchFamily="34" charset="0"/>
              </a:rPr>
              <a:t>In alternative splicing, </a:t>
            </a:r>
            <a:r>
              <a:rPr lang="en-US" altLang="en-US" sz="1600" dirty="0">
                <a:solidFill>
                  <a:srgbClr val="00B050"/>
                </a:solidFill>
                <a:latin typeface="Calibri" pitchFamily="34" charset="0"/>
                <a:ea typeface="Cambria" pitchFamily="18" charset="0"/>
                <a:cs typeface="Calibri" pitchFamily="34" charset="0"/>
              </a:rPr>
              <a:t>introns of one mRNA may serve as exons in another</a:t>
            </a:r>
            <a:r>
              <a:rPr lang="en-US" altLang="en-US" sz="1600" dirty="0">
                <a:solidFill>
                  <a:srgbClr val="22190A"/>
                </a:solidFill>
                <a:latin typeface="Calibri" pitchFamily="34" charset="0"/>
                <a:ea typeface="Cambria" pitchFamily="18" charset="0"/>
                <a:cs typeface="Calibri" pitchFamily="34" charset="0"/>
              </a:rPr>
              <a:t>!</a:t>
            </a:r>
          </a:p>
          <a:p>
            <a:pPr>
              <a:spcBef>
                <a:spcPct val="0"/>
              </a:spcBef>
              <a:buFontTx/>
              <a:buChar char="-"/>
            </a:pPr>
            <a:endParaRPr lang="en-US" altLang="en-US" sz="1600" dirty="0">
              <a:solidFill>
                <a:srgbClr val="22190A"/>
              </a:solidFill>
              <a:latin typeface="Calibri" pitchFamily="34" charset="0"/>
              <a:ea typeface="Cambria" pitchFamily="18" charset="0"/>
              <a:cs typeface="Calibri" pitchFamily="34" charset="0"/>
            </a:endParaRPr>
          </a:p>
          <a:p>
            <a:pPr>
              <a:spcBef>
                <a:spcPct val="0"/>
              </a:spcBef>
              <a:buFontTx/>
              <a:buChar char="-"/>
            </a:pPr>
            <a:r>
              <a:rPr lang="en-US" altLang="en-US" sz="1600" dirty="0">
                <a:solidFill>
                  <a:srgbClr val="00B050"/>
                </a:solidFill>
                <a:latin typeface="Calibri" pitchFamily="34" charset="0"/>
                <a:ea typeface="Cambria" pitchFamily="18" charset="0"/>
                <a:cs typeface="Calibri" pitchFamily="34" charset="0"/>
              </a:rPr>
              <a:t>Alternative splicing offers a powerful evolutionary advantage </a:t>
            </a:r>
            <a:r>
              <a:rPr lang="en-US" altLang="en-US" sz="1600" dirty="0">
                <a:solidFill>
                  <a:srgbClr val="22190A"/>
                </a:solidFill>
                <a:latin typeface="Calibri" pitchFamily="34" charset="0"/>
                <a:ea typeface="Cambria" pitchFamily="18" charset="0"/>
                <a:cs typeface="Calibri" pitchFamily="34" charset="0"/>
              </a:rPr>
              <a:t>in its ability to diversify gene products </a:t>
            </a:r>
            <a:r>
              <a:rPr lang="en-US" altLang="en-US" sz="1600" dirty="0" smtClean="0">
                <a:solidFill>
                  <a:srgbClr val="22190A"/>
                </a:solidFill>
                <a:latin typeface="Calibri" pitchFamily="34" charset="0"/>
                <a:ea typeface="Cambria" pitchFamily="18" charset="0"/>
                <a:cs typeface="Calibri" pitchFamily="34" charset="0"/>
              </a:rPr>
              <a:t>(</a:t>
            </a:r>
            <a:r>
              <a:rPr lang="en-US" altLang="en-US" sz="1600" dirty="0" err="1" smtClean="0">
                <a:solidFill>
                  <a:srgbClr val="22190A"/>
                </a:solidFill>
                <a:latin typeface="Calibri" pitchFamily="34" charset="0"/>
                <a:ea typeface="Cambria" pitchFamily="18" charset="0"/>
                <a:cs typeface="Calibri" pitchFamily="34" charset="0"/>
              </a:rPr>
              <a:t>eg</a:t>
            </a:r>
            <a:r>
              <a:rPr lang="en-US" altLang="en-US" sz="1600" dirty="0" smtClean="0">
                <a:solidFill>
                  <a:srgbClr val="22190A"/>
                </a:solidFill>
                <a:latin typeface="Calibri" pitchFamily="34" charset="0"/>
                <a:ea typeface="Cambria" pitchFamily="18" charset="0"/>
                <a:cs typeface="Calibri" pitchFamily="34" charset="0"/>
              </a:rPr>
              <a:t> proteins</a:t>
            </a:r>
            <a:r>
              <a:rPr lang="en-US" altLang="en-US" sz="1600" dirty="0">
                <a:solidFill>
                  <a:srgbClr val="22190A"/>
                </a:solidFill>
                <a:latin typeface="Calibri" pitchFamily="34" charset="0"/>
                <a:ea typeface="Cambria" pitchFamily="18" charset="0"/>
                <a:cs typeface="Calibri" pitchFamily="34" charset="0"/>
              </a:rPr>
              <a:t>) so as to meet specific and specialized demands </a:t>
            </a:r>
            <a:r>
              <a:rPr lang="en-US" altLang="en-US" sz="1600" dirty="0" smtClean="0">
                <a:solidFill>
                  <a:srgbClr val="22190A"/>
                </a:solidFill>
                <a:latin typeface="Calibri" pitchFamily="34" charset="0"/>
                <a:ea typeface="Cambria" pitchFamily="18" charset="0"/>
                <a:cs typeface="Calibri" pitchFamily="34" charset="0"/>
              </a:rPr>
              <a:t>of various </a:t>
            </a:r>
            <a:r>
              <a:rPr lang="en-US" altLang="en-US" sz="1600" dirty="0">
                <a:solidFill>
                  <a:srgbClr val="22190A"/>
                </a:solidFill>
                <a:latin typeface="Calibri" pitchFamily="34" charset="0"/>
                <a:ea typeface="Cambria" pitchFamily="18" charset="0"/>
                <a:cs typeface="Calibri" pitchFamily="34" charset="0"/>
              </a:rPr>
              <a:t>cells and tissues   </a:t>
            </a:r>
          </a:p>
        </p:txBody>
      </p:sp>
      <p:sp>
        <p:nvSpPr>
          <p:cNvPr id="10" name="TextBox 9"/>
          <p:cNvSpPr txBox="1"/>
          <p:nvPr/>
        </p:nvSpPr>
        <p:spPr>
          <a:xfrm>
            <a:off x="583575" y="827408"/>
            <a:ext cx="1016625" cy="292388"/>
          </a:xfrm>
          <a:prstGeom prst="rect">
            <a:avLst/>
          </a:prstGeom>
          <a:noFill/>
          <a:scene3d>
            <a:camera prst="orthographicFront">
              <a:rot lat="0" lon="0" rev="0"/>
            </a:camera>
            <a:lightRig rig="threePt" dir="t"/>
          </a:scene3d>
        </p:spPr>
        <p:txBody>
          <a:bodyPr wrap="none">
            <a:spAutoFit/>
          </a:bodyPr>
          <a:lstStyle/>
          <a:p>
            <a:pPr>
              <a:defRPr/>
            </a:pPr>
            <a:r>
              <a:rPr lang="en-US" sz="1300" b="1" dirty="0">
                <a:latin typeface="Arial" panose="020B0604020202020204" pitchFamily="34" charset="0"/>
                <a:cs typeface="Arial" panose="020B0604020202020204" pitchFamily="34" charset="0"/>
              </a:rPr>
              <a:t>Pre-mRNA</a:t>
            </a:r>
          </a:p>
        </p:txBody>
      </p:sp>
      <p:sp>
        <p:nvSpPr>
          <p:cNvPr id="11" name="TextBox 10"/>
          <p:cNvSpPr txBox="1"/>
          <p:nvPr/>
        </p:nvSpPr>
        <p:spPr>
          <a:xfrm>
            <a:off x="2414955" y="1180125"/>
            <a:ext cx="5341975" cy="292388"/>
          </a:xfrm>
          <a:prstGeom prst="rect">
            <a:avLst/>
          </a:prstGeom>
          <a:noFill/>
          <a:scene3d>
            <a:camera prst="orthographicFront">
              <a:rot lat="0" lon="0" rev="0"/>
            </a:camera>
            <a:lightRig rig="threePt" dir="t"/>
          </a:scene3d>
        </p:spPr>
        <p:txBody>
          <a:bodyPr wrap="none">
            <a:spAutoFit/>
          </a:bodyPr>
          <a:lstStyle/>
          <a:p>
            <a:pPr>
              <a:defRPr/>
            </a:pPr>
            <a:r>
              <a:rPr lang="en-US" sz="1300" dirty="0">
                <a:solidFill>
                  <a:srgbClr val="FF0000"/>
                </a:solidFill>
                <a:latin typeface="Arial" panose="020B0604020202020204" pitchFamily="34" charset="0"/>
                <a:cs typeface="Arial" panose="020B0604020202020204" pitchFamily="34" charset="0"/>
              </a:rPr>
              <a:t>A single gene encoding seven tissue-specific variants of </a:t>
            </a:r>
            <a:r>
              <a:rPr lang="en-US" sz="1300" dirty="0">
                <a:solidFill>
                  <a:srgbClr val="FF0000"/>
                </a:solidFill>
                <a:latin typeface="Arial" panose="020B0604020202020204" pitchFamily="34" charset="0"/>
                <a:cs typeface="Arial" panose="020B0604020202020204" pitchFamily="34" charset="0"/>
                <a:sym typeface="Symbol"/>
              </a:rPr>
              <a:t>-</a:t>
            </a:r>
            <a:r>
              <a:rPr lang="en-US" sz="1300" dirty="0" err="1">
                <a:solidFill>
                  <a:srgbClr val="FF0000"/>
                </a:solidFill>
                <a:latin typeface="Arial" panose="020B0604020202020204" pitchFamily="34" charset="0"/>
                <a:cs typeface="Arial" panose="020B0604020202020204" pitchFamily="34" charset="0"/>
                <a:sym typeface="Symbol"/>
              </a:rPr>
              <a:t>tropomycin</a:t>
            </a:r>
            <a:endParaRPr lang="en-US" sz="1300" dirty="0">
              <a:solidFill>
                <a:srgbClr val="FF0000"/>
              </a:solidFill>
              <a:latin typeface="Arial" panose="020B0604020202020204" pitchFamily="34" charset="0"/>
              <a:cs typeface="Arial" panose="020B0604020202020204" pitchFamily="34" charset="0"/>
            </a:endParaRPr>
          </a:p>
        </p:txBody>
      </p:sp>
      <p:sp>
        <p:nvSpPr>
          <p:cNvPr id="2" name="Left Brace 1"/>
          <p:cNvSpPr/>
          <p:nvPr/>
        </p:nvSpPr>
        <p:spPr bwMode="auto">
          <a:xfrm>
            <a:off x="5097585" y="-2454030"/>
            <a:ext cx="228600" cy="7239000"/>
          </a:xfrm>
          <a:prstGeom prst="leftBrace">
            <a:avLst/>
          </a:prstGeom>
          <a:noFill/>
          <a:ln w="12700" cap="flat" cmpd="sng" algn="ctr">
            <a:solidFill>
              <a:schemeClr val="tx2"/>
            </a:solidFill>
            <a:prstDash val="solid"/>
            <a:round/>
            <a:headEnd type="none" w="med" len="med"/>
            <a:tailEnd type="none" w="med" len="med"/>
          </a:ln>
          <a:effectLst/>
          <a:scene3d>
            <a:camera prst="orthographicFront">
              <a:rot lat="0" lon="0" rev="5400000"/>
            </a:camera>
            <a:lightRig rig="threePt" dir="t"/>
          </a:scene3d>
          <a:extLst/>
        </p:spPr>
        <p:txBody>
          <a:bodyPr/>
          <a:lstStyle/>
          <a:p>
            <a:pPr>
              <a:defRPr/>
            </a:pPr>
            <a:endParaRPr lang="en-US">
              <a:latin typeface="Times" pitchFamily="6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4">
                                            <p:txEl>
                                              <p:pRg st="0" end="0"/>
                                            </p:txEl>
                                          </p:spTgt>
                                        </p:tgtEl>
                                        <p:attrNameLst>
                                          <p:attrName>style.visibility</p:attrName>
                                        </p:attrNameLst>
                                      </p:cBhvr>
                                      <p:to>
                                        <p:strVal val="visible"/>
                                      </p:to>
                                    </p:set>
                                    <p:animEffect transition="in" filter="fade">
                                      <p:cBhvr>
                                        <p:cTn id="7" dur="1000"/>
                                        <p:tgtEl>
                                          <p:spTgt spid="30724">
                                            <p:txEl>
                                              <p:pRg st="0" end="0"/>
                                            </p:txEl>
                                          </p:spTgt>
                                        </p:tgtEl>
                                      </p:cBhvr>
                                    </p:animEffect>
                                    <p:anim calcmode="lin" valueType="num">
                                      <p:cBhvr>
                                        <p:cTn id="8" dur="1000" fill="hold"/>
                                        <p:tgtEl>
                                          <p:spTgt spid="307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07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24">
                                            <p:txEl>
                                              <p:pRg st="2" end="2"/>
                                            </p:txEl>
                                          </p:spTgt>
                                        </p:tgtEl>
                                        <p:attrNameLst>
                                          <p:attrName>style.visibility</p:attrName>
                                        </p:attrNameLst>
                                      </p:cBhvr>
                                      <p:to>
                                        <p:strVal val="visible"/>
                                      </p:to>
                                    </p:set>
                                    <p:animEffect transition="in" filter="fade">
                                      <p:cBhvr>
                                        <p:cTn id="14" dur="1000"/>
                                        <p:tgtEl>
                                          <p:spTgt spid="30724">
                                            <p:txEl>
                                              <p:pRg st="2" end="2"/>
                                            </p:txEl>
                                          </p:spTgt>
                                        </p:tgtEl>
                                      </p:cBhvr>
                                    </p:animEffect>
                                    <p:anim calcmode="lin" valueType="num">
                                      <p:cBhvr>
                                        <p:cTn id="15" dur="1000" fill="hold"/>
                                        <p:tgtEl>
                                          <p:spTgt spid="307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07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24">
                                            <p:txEl>
                                              <p:pRg st="4" end="4"/>
                                            </p:txEl>
                                          </p:spTgt>
                                        </p:tgtEl>
                                        <p:attrNameLst>
                                          <p:attrName>style.visibility</p:attrName>
                                        </p:attrNameLst>
                                      </p:cBhvr>
                                      <p:to>
                                        <p:strVal val="visible"/>
                                      </p:to>
                                    </p:set>
                                    <p:animEffect transition="in" filter="fade">
                                      <p:cBhvr>
                                        <p:cTn id="21" dur="1000"/>
                                        <p:tgtEl>
                                          <p:spTgt spid="30724">
                                            <p:txEl>
                                              <p:pRg st="4" end="4"/>
                                            </p:txEl>
                                          </p:spTgt>
                                        </p:tgtEl>
                                      </p:cBhvr>
                                    </p:animEffect>
                                    <p:anim calcmode="lin" valueType="num">
                                      <p:cBhvr>
                                        <p:cTn id="22" dur="1000" fill="hold"/>
                                        <p:tgtEl>
                                          <p:spTgt spid="3072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072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Synopsis </a:t>
            </a:r>
            <a:r>
              <a:rPr lang="en-US" altLang="en-US" sz="2400" b="1" dirty="0" smtClean="0">
                <a:solidFill>
                  <a:srgbClr val="FF6D09"/>
                </a:solidFill>
                <a:latin typeface="Arial" pitchFamily="34" charset="0"/>
              </a:rPr>
              <a:t>4.4a</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4" name="Rectangle 3"/>
          <p:cNvSpPr>
            <a:spLocks noChangeArrowheads="1"/>
          </p:cNvSpPr>
          <p:nvPr/>
        </p:nvSpPr>
        <p:spPr bwMode="auto">
          <a:xfrm>
            <a:off x="304800" y="893088"/>
            <a:ext cx="777240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800" dirty="0" smtClean="0">
                <a:latin typeface="Calibri" pitchFamily="34" charset="0"/>
                <a:ea typeface="Cambria" pitchFamily="18" charset="0"/>
                <a:cs typeface="Times New Roman" pitchFamily="18" charset="0"/>
              </a:rPr>
              <a:t>Transcription is the process of copying or “</a:t>
            </a:r>
            <a:r>
              <a:rPr lang="en-US" altLang="en-US" sz="1800" dirty="0" smtClean="0">
                <a:solidFill>
                  <a:srgbClr val="FF0000"/>
                </a:solidFill>
                <a:latin typeface="Calibri" pitchFamily="34" charset="0"/>
                <a:ea typeface="Cambria" pitchFamily="18" charset="0"/>
                <a:cs typeface="Times New Roman" pitchFamily="18" charset="0"/>
              </a:rPr>
              <a:t>transcribing</a:t>
            </a:r>
            <a:r>
              <a:rPr lang="en-US" altLang="en-US" sz="1800" dirty="0" smtClean="0">
                <a:latin typeface="Calibri" pitchFamily="34" charset="0"/>
                <a:ea typeface="Cambria" pitchFamily="18" charset="0"/>
                <a:cs typeface="Times New Roman" pitchFamily="18" charset="0"/>
              </a:rPr>
              <a:t>” the </a:t>
            </a:r>
            <a:r>
              <a:rPr lang="en-US" altLang="en-US" sz="1800" dirty="0" err="1" smtClean="0">
                <a:solidFill>
                  <a:srgbClr val="00B0F0"/>
                </a:solidFill>
                <a:latin typeface="Calibri" pitchFamily="34" charset="0"/>
                <a:ea typeface="Cambria" pitchFamily="18" charset="0"/>
                <a:cs typeface="Times New Roman" pitchFamily="18" charset="0"/>
              </a:rPr>
              <a:t>deoxy</a:t>
            </a:r>
            <a:r>
              <a:rPr lang="en-US" altLang="en-US" sz="1800" dirty="0" smtClean="0">
                <a:solidFill>
                  <a:srgbClr val="00B0F0"/>
                </a:solidFill>
                <a:latin typeface="Calibri" pitchFamily="34" charset="0"/>
                <a:ea typeface="Cambria" pitchFamily="18" charset="0"/>
                <a:cs typeface="Times New Roman" pitchFamily="18" charset="0"/>
              </a:rPr>
              <a:t>-ribonucleotide sequence</a:t>
            </a:r>
            <a:r>
              <a:rPr lang="en-US" altLang="en-US" sz="1800" dirty="0" smtClean="0">
                <a:latin typeface="Calibri" pitchFamily="34" charset="0"/>
                <a:ea typeface="Cambria" pitchFamily="18" charset="0"/>
                <a:cs typeface="Times New Roman" pitchFamily="18" charset="0"/>
              </a:rPr>
              <a:t> within the </a:t>
            </a:r>
            <a:r>
              <a:rPr lang="en-US" altLang="en-US" sz="1800" dirty="0" err="1" smtClean="0">
                <a:solidFill>
                  <a:srgbClr val="00B050"/>
                </a:solidFill>
                <a:latin typeface="Calibri" pitchFamily="34" charset="0"/>
                <a:ea typeface="Cambria" pitchFamily="18" charset="0"/>
                <a:cs typeface="Times New Roman" pitchFamily="18" charset="0"/>
              </a:rPr>
              <a:t>nontemplate</a:t>
            </a:r>
            <a:r>
              <a:rPr lang="en-US" altLang="en-US" sz="1800" dirty="0" smtClean="0">
                <a:solidFill>
                  <a:srgbClr val="00B050"/>
                </a:solidFill>
                <a:latin typeface="Calibri" pitchFamily="34" charset="0"/>
                <a:ea typeface="Cambria" pitchFamily="18" charset="0"/>
                <a:cs typeface="Times New Roman" pitchFamily="18" charset="0"/>
              </a:rPr>
              <a:t>/coding/sense strand </a:t>
            </a:r>
          </a:p>
          <a:p>
            <a:pPr marL="0" indent="171450">
              <a:spcBef>
                <a:spcPts val="0"/>
              </a:spcBef>
              <a:buNone/>
              <a:defRPr/>
            </a:pPr>
            <a:r>
              <a:rPr lang="en-US" altLang="en-US" sz="1800" dirty="0" smtClean="0">
                <a:solidFill>
                  <a:srgbClr val="00B050"/>
                </a:solidFill>
                <a:latin typeface="Calibri" pitchFamily="34" charset="0"/>
                <a:ea typeface="Cambria" pitchFamily="18" charset="0"/>
                <a:cs typeface="Times New Roman" pitchFamily="18" charset="0"/>
              </a:rPr>
              <a:t>of DNA </a:t>
            </a:r>
            <a:r>
              <a:rPr lang="en-US" altLang="en-US" sz="1800" dirty="0" smtClean="0">
                <a:latin typeface="Calibri" pitchFamily="34" charset="0"/>
                <a:ea typeface="Cambria" pitchFamily="18" charset="0"/>
                <a:cs typeface="Times New Roman" pitchFamily="18" charset="0"/>
              </a:rPr>
              <a:t>into a corresponding single-stranded </a:t>
            </a:r>
            <a:r>
              <a:rPr lang="en-US" altLang="en-US" sz="1800" dirty="0" smtClean="0">
                <a:solidFill>
                  <a:srgbClr val="00B0F0"/>
                </a:solidFill>
                <a:latin typeface="Calibri" pitchFamily="34" charset="0"/>
                <a:ea typeface="Cambria" pitchFamily="18" charset="0"/>
                <a:cs typeface="Times New Roman" pitchFamily="18" charset="0"/>
              </a:rPr>
              <a:t>ribonucleotide sequence</a:t>
            </a:r>
          </a:p>
          <a:p>
            <a:pPr>
              <a:spcBef>
                <a:spcPts val="0"/>
              </a:spcBef>
              <a:buFontTx/>
              <a:buChar char="-"/>
              <a:defRPr/>
            </a:pPr>
            <a:endParaRPr lang="en-US" altLang="en-US" sz="1800" dirty="0" smtClean="0">
              <a:latin typeface="Calibri" pitchFamily="34" charset="0"/>
              <a:ea typeface="Cambria" pitchFamily="18" charset="0"/>
              <a:cs typeface="Times New Roman" pitchFamily="18" charset="0"/>
            </a:endParaRPr>
          </a:p>
          <a:p>
            <a:pPr>
              <a:spcBef>
                <a:spcPts val="0"/>
              </a:spcBef>
              <a:buFontTx/>
              <a:buChar char="-"/>
              <a:defRPr/>
            </a:pPr>
            <a:r>
              <a:rPr lang="en-US" altLang="en-US" sz="1800" dirty="0" smtClean="0">
                <a:latin typeface="Calibri" pitchFamily="34" charset="0"/>
                <a:ea typeface="Cambria" pitchFamily="18" charset="0"/>
                <a:cs typeface="Times New Roman" pitchFamily="18" charset="0"/>
              </a:rPr>
              <a:t>Such transcription results in the production of three major forms of RNA:</a:t>
            </a:r>
          </a:p>
          <a:p>
            <a:pPr lvl="1">
              <a:spcBef>
                <a:spcPct val="0"/>
              </a:spcBef>
              <a:buFontTx/>
              <a:buNone/>
              <a:defRPr/>
            </a:pPr>
            <a:r>
              <a:rPr lang="en-US" altLang="en-US" sz="1800" dirty="0" smtClean="0">
                <a:latin typeface="Calibri" pitchFamily="34" charset="0"/>
                <a:ea typeface="Cambria" pitchFamily="18" charset="0"/>
                <a:cs typeface="Times New Roman" pitchFamily="18" charset="0"/>
              </a:rPr>
              <a:t>	</a:t>
            </a:r>
            <a:r>
              <a:rPr lang="en-US" altLang="en-US" sz="1800" dirty="0" smtClean="0">
                <a:solidFill>
                  <a:srgbClr val="FF0000"/>
                </a:solidFill>
                <a:latin typeface="Calibri" pitchFamily="34" charset="0"/>
                <a:ea typeface="Cambria" pitchFamily="18" charset="0"/>
                <a:cs typeface="Times New Roman" pitchFamily="18" charset="0"/>
              </a:rPr>
              <a:t>(1) Ribosomal RNA (</a:t>
            </a:r>
            <a:r>
              <a:rPr lang="en-US" altLang="en-US" sz="1800" dirty="0" err="1" smtClean="0">
                <a:solidFill>
                  <a:srgbClr val="FF0000"/>
                </a:solidFill>
                <a:latin typeface="Calibri" pitchFamily="34" charset="0"/>
                <a:ea typeface="Cambria" pitchFamily="18" charset="0"/>
                <a:cs typeface="Times New Roman" pitchFamily="18" charset="0"/>
              </a:rPr>
              <a:t>rRNA</a:t>
            </a:r>
            <a:r>
              <a:rPr lang="en-US" altLang="en-US" sz="1800" dirty="0" smtClean="0">
                <a:solidFill>
                  <a:srgbClr val="FF0000"/>
                </a:solidFill>
                <a:latin typeface="Calibri" pitchFamily="34" charset="0"/>
                <a:ea typeface="Cambria" pitchFamily="18" charset="0"/>
                <a:cs typeface="Times New Roman" pitchFamily="18" charset="0"/>
              </a:rPr>
              <a:t>)</a:t>
            </a:r>
            <a:r>
              <a:rPr lang="en-US" altLang="en-US" sz="1800" dirty="0" smtClean="0">
                <a:latin typeface="Calibri" pitchFamily="34" charset="0"/>
                <a:ea typeface="Cambria" pitchFamily="18" charset="0"/>
                <a:cs typeface="Times New Roman" pitchFamily="18" charset="0"/>
              </a:rPr>
              <a:t>—a constituent of ribosomes</a:t>
            </a:r>
          </a:p>
          <a:p>
            <a:pPr lvl="1">
              <a:spcBef>
                <a:spcPct val="0"/>
              </a:spcBef>
              <a:buFontTx/>
              <a:buNone/>
              <a:defRPr/>
            </a:pPr>
            <a:r>
              <a:rPr lang="en-US" altLang="en-US" sz="1800" dirty="0" smtClean="0">
                <a:solidFill>
                  <a:srgbClr val="FF0000"/>
                </a:solidFill>
                <a:latin typeface="Calibri" pitchFamily="34" charset="0"/>
                <a:ea typeface="Cambria" pitchFamily="18" charset="0"/>
                <a:cs typeface="Times New Roman" pitchFamily="18" charset="0"/>
              </a:rPr>
              <a:t>	(2) Transfer RNA (</a:t>
            </a:r>
            <a:r>
              <a:rPr lang="en-US" altLang="en-US" sz="1800" dirty="0" err="1" smtClean="0">
                <a:solidFill>
                  <a:srgbClr val="FF0000"/>
                </a:solidFill>
                <a:latin typeface="Calibri" pitchFamily="34" charset="0"/>
                <a:ea typeface="Cambria" pitchFamily="18" charset="0"/>
                <a:cs typeface="Times New Roman" pitchFamily="18" charset="0"/>
              </a:rPr>
              <a:t>tRNA</a:t>
            </a:r>
            <a:r>
              <a:rPr lang="en-US" altLang="en-US" sz="1800" dirty="0" smtClean="0">
                <a:solidFill>
                  <a:srgbClr val="FF0000"/>
                </a:solidFill>
                <a:latin typeface="Calibri" pitchFamily="34" charset="0"/>
                <a:ea typeface="Cambria" pitchFamily="18" charset="0"/>
                <a:cs typeface="Times New Roman" pitchFamily="18" charset="0"/>
              </a:rPr>
              <a:t>)</a:t>
            </a:r>
            <a:r>
              <a:rPr lang="en-US" altLang="en-US" sz="1800" dirty="0" smtClean="0">
                <a:latin typeface="Calibri" pitchFamily="34" charset="0"/>
                <a:ea typeface="Cambria" pitchFamily="18" charset="0"/>
                <a:cs typeface="Times New Roman" pitchFamily="18" charset="0"/>
              </a:rPr>
              <a:t>—a component of translational machinery</a:t>
            </a:r>
          </a:p>
          <a:p>
            <a:pPr lvl="1">
              <a:spcBef>
                <a:spcPct val="0"/>
              </a:spcBef>
              <a:buFontTx/>
              <a:buNone/>
              <a:defRPr/>
            </a:pPr>
            <a:r>
              <a:rPr lang="en-US" altLang="en-US" sz="1800" dirty="0" smtClean="0">
                <a:solidFill>
                  <a:srgbClr val="FF0000"/>
                </a:solidFill>
                <a:latin typeface="Calibri" pitchFamily="34" charset="0"/>
                <a:ea typeface="Cambria" pitchFamily="18" charset="0"/>
                <a:cs typeface="Times New Roman" pitchFamily="18" charset="0"/>
              </a:rPr>
              <a:t>	(3) Messenger RNA (mRNA)</a:t>
            </a:r>
            <a:r>
              <a:rPr lang="en-US" altLang="en-US" sz="1800" dirty="0" smtClean="0">
                <a:latin typeface="Calibri" pitchFamily="34" charset="0"/>
                <a:ea typeface="Cambria" pitchFamily="18" charset="0"/>
                <a:cs typeface="Times New Roman" pitchFamily="18" charset="0"/>
              </a:rPr>
              <a:t>—a messenger for protein synthesis</a:t>
            </a:r>
          </a:p>
          <a:p>
            <a:pPr lvl="1">
              <a:spcBef>
                <a:spcPct val="0"/>
              </a:spcBef>
              <a:buFontTx/>
              <a:buNone/>
              <a:defRPr/>
            </a:pPr>
            <a:endParaRPr lang="en-US" altLang="en-US" sz="1800" dirty="0" smtClean="0">
              <a:latin typeface="Calibri" pitchFamily="34" charset="0"/>
              <a:ea typeface="Cambria" pitchFamily="18" charset="0"/>
              <a:cs typeface="Times New Roman" pitchFamily="18" charset="0"/>
            </a:endParaRPr>
          </a:p>
          <a:p>
            <a:pPr marL="171450" lvl="1" indent="-171450">
              <a:spcBef>
                <a:spcPct val="0"/>
              </a:spcBef>
              <a:buFontTx/>
              <a:buChar char="-"/>
              <a:defRPr/>
            </a:pPr>
            <a:r>
              <a:rPr lang="en-US" altLang="en-US" sz="1800" dirty="0" smtClean="0">
                <a:latin typeface="Calibri" pitchFamily="34" charset="0"/>
                <a:ea typeface="Cambria" pitchFamily="18" charset="0"/>
                <a:cs typeface="Times New Roman" pitchFamily="18" charset="0"/>
              </a:rPr>
              <a:t>Together with </a:t>
            </a:r>
            <a:r>
              <a:rPr lang="en-US" altLang="en-US" sz="1800" dirty="0" err="1" smtClean="0">
                <a:latin typeface="Calibri" pitchFamily="34" charset="0"/>
                <a:ea typeface="Cambria" pitchFamily="18" charset="0"/>
                <a:cs typeface="Times New Roman" pitchFamily="18" charset="0"/>
              </a:rPr>
              <a:t>rRNA</a:t>
            </a:r>
            <a:r>
              <a:rPr lang="en-US" altLang="en-US" sz="1800" dirty="0" smtClean="0">
                <a:latin typeface="Calibri" pitchFamily="34" charset="0"/>
                <a:ea typeface="Cambria" pitchFamily="18" charset="0"/>
                <a:cs typeface="Times New Roman" pitchFamily="18" charset="0"/>
              </a:rPr>
              <a:t> and </a:t>
            </a:r>
            <a:r>
              <a:rPr lang="en-US" altLang="en-US" sz="1800" dirty="0" err="1" smtClean="0">
                <a:latin typeface="Calibri" pitchFamily="34" charset="0"/>
                <a:ea typeface="Cambria" pitchFamily="18" charset="0"/>
                <a:cs typeface="Times New Roman" pitchFamily="18" charset="0"/>
              </a:rPr>
              <a:t>tRNA</a:t>
            </a:r>
            <a:r>
              <a:rPr lang="en-US" altLang="en-US" sz="1800" dirty="0" smtClean="0">
                <a:latin typeface="Calibri" pitchFamily="34" charset="0"/>
                <a:ea typeface="Cambria" pitchFamily="18" charset="0"/>
                <a:cs typeface="Times New Roman" pitchFamily="18" charset="0"/>
              </a:rPr>
              <a:t>, numerous other forms of such “</a:t>
            </a:r>
            <a:r>
              <a:rPr lang="en-US" altLang="en-US" sz="1800" dirty="0" smtClean="0">
                <a:solidFill>
                  <a:srgbClr val="00B050"/>
                </a:solidFill>
                <a:latin typeface="Calibri" pitchFamily="34" charset="0"/>
                <a:ea typeface="Cambria" pitchFamily="18" charset="0"/>
                <a:cs typeface="Times New Roman" pitchFamily="18" charset="0"/>
              </a:rPr>
              <a:t>noncoding RNA</a:t>
            </a:r>
            <a:r>
              <a:rPr lang="en-US" altLang="en-US" sz="1800" dirty="0" smtClean="0">
                <a:latin typeface="Calibri" pitchFamily="34" charset="0"/>
                <a:ea typeface="Cambria" pitchFamily="18" charset="0"/>
                <a:cs typeface="Times New Roman" pitchFamily="18" charset="0"/>
              </a:rPr>
              <a:t>” or </a:t>
            </a:r>
            <a:r>
              <a:rPr lang="en-US" altLang="en-US" sz="1800" dirty="0" err="1" smtClean="0">
                <a:solidFill>
                  <a:srgbClr val="00B050"/>
                </a:solidFill>
                <a:latin typeface="Calibri" pitchFamily="34" charset="0"/>
                <a:ea typeface="Cambria" pitchFamily="18" charset="0"/>
                <a:cs typeface="Times New Roman" pitchFamily="18" charset="0"/>
              </a:rPr>
              <a:t>ncRNA</a:t>
            </a:r>
            <a:r>
              <a:rPr lang="en-US" altLang="en-US" sz="1800" dirty="0" smtClean="0">
                <a:latin typeface="Calibri" pitchFamily="34" charset="0"/>
                <a:ea typeface="Cambria" pitchFamily="18" charset="0"/>
                <a:cs typeface="Times New Roman" pitchFamily="18" charset="0"/>
              </a:rPr>
              <a:t> species are transcribed—such </a:t>
            </a:r>
            <a:r>
              <a:rPr lang="en-US" altLang="en-US" sz="1800" dirty="0" err="1" smtClean="0">
                <a:solidFill>
                  <a:srgbClr val="FF0000"/>
                </a:solidFill>
                <a:latin typeface="Calibri" pitchFamily="34" charset="0"/>
                <a:ea typeface="Cambria" pitchFamily="18" charset="0"/>
                <a:cs typeface="Times New Roman" pitchFamily="18" charset="0"/>
              </a:rPr>
              <a:t>ncRNAs</a:t>
            </a:r>
            <a:r>
              <a:rPr lang="en-US" altLang="en-US" sz="1800" dirty="0" smtClean="0">
                <a:solidFill>
                  <a:srgbClr val="FF0000"/>
                </a:solidFill>
                <a:latin typeface="Calibri" pitchFamily="34" charset="0"/>
                <a:ea typeface="Cambria" pitchFamily="18" charset="0"/>
                <a:cs typeface="Times New Roman" pitchFamily="18" charset="0"/>
              </a:rPr>
              <a:t> account for close to 80% </a:t>
            </a:r>
            <a:r>
              <a:rPr lang="en-US" altLang="en-US" sz="1800" dirty="0" smtClean="0">
                <a:latin typeface="Calibri" pitchFamily="34" charset="0"/>
                <a:ea typeface="Cambria" pitchFamily="18" charset="0"/>
                <a:cs typeface="Times New Roman" pitchFamily="18" charset="0"/>
              </a:rPr>
              <a:t>of total RNA transcription—</a:t>
            </a:r>
            <a:r>
              <a:rPr lang="en-US" altLang="en-US" sz="1800" dirty="0" smtClean="0">
                <a:solidFill>
                  <a:srgbClr val="00B050"/>
                </a:solidFill>
                <a:latin typeface="Calibri" pitchFamily="34" charset="0"/>
                <a:ea typeface="Cambria" pitchFamily="18" charset="0"/>
                <a:cs typeface="Times New Roman" pitchFamily="18" charset="0"/>
              </a:rPr>
              <a:t>the other 20% of course being the coding mRNA!</a:t>
            </a:r>
          </a:p>
          <a:p>
            <a:pPr marL="171450" lvl="1" indent="-171450">
              <a:spcBef>
                <a:spcPct val="0"/>
              </a:spcBef>
              <a:buFontTx/>
              <a:buChar char="-"/>
              <a:defRPr/>
            </a:pPr>
            <a:endParaRPr lang="en-US" altLang="en-US" sz="1800" dirty="0" smtClean="0">
              <a:latin typeface="Calibri" pitchFamily="34" charset="0"/>
              <a:ea typeface="Cambria" pitchFamily="18" charset="0"/>
              <a:cs typeface="Times New Roman" pitchFamily="18" charset="0"/>
            </a:endParaRPr>
          </a:p>
          <a:p>
            <a:pPr marL="171450" lvl="1" indent="-171450">
              <a:spcBef>
                <a:spcPct val="0"/>
              </a:spcBef>
              <a:buFontTx/>
              <a:buChar char="-"/>
              <a:defRPr/>
            </a:pPr>
            <a:r>
              <a:rPr lang="en-US" altLang="en-US" sz="1800" dirty="0" smtClean="0">
                <a:latin typeface="Calibri" pitchFamily="34" charset="0"/>
                <a:ea typeface="Cambria" pitchFamily="18" charset="0"/>
                <a:cs typeface="Calibri" pitchFamily="34" charset="0"/>
              </a:rPr>
              <a:t>In eukaryotes, RNA transcription is mediated by three RNA polymerases (RNAPs) designated </a:t>
            </a:r>
            <a:r>
              <a:rPr lang="en-US" altLang="en-US" sz="1800" dirty="0" smtClean="0">
                <a:solidFill>
                  <a:srgbClr val="FF0000"/>
                </a:solidFill>
                <a:latin typeface="Calibri" pitchFamily="34" charset="0"/>
                <a:ea typeface="Cambria" pitchFamily="18" charset="0"/>
                <a:cs typeface="Calibri" pitchFamily="34" charset="0"/>
              </a:rPr>
              <a:t>RNAP</a:t>
            </a:r>
            <a:r>
              <a:rPr lang="en-US" altLang="en-US" sz="1800" dirty="0" smtClean="0">
                <a:solidFill>
                  <a:srgbClr val="00B050"/>
                </a:solidFill>
                <a:latin typeface="Calibri" pitchFamily="34" charset="0"/>
                <a:ea typeface="Cambria" pitchFamily="18" charset="0"/>
                <a:cs typeface="Calibri" pitchFamily="34" charset="0"/>
              </a:rPr>
              <a:t>I</a:t>
            </a:r>
            <a:r>
              <a:rPr lang="en-US" altLang="en-US" sz="1800" dirty="0" smtClean="0">
                <a:latin typeface="Calibri" pitchFamily="34" charset="0"/>
                <a:ea typeface="Cambria" pitchFamily="18" charset="0"/>
                <a:cs typeface="Calibri" pitchFamily="34" charset="0"/>
              </a:rPr>
              <a:t>,</a:t>
            </a:r>
            <a:r>
              <a:rPr lang="en-US" altLang="en-US" sz="1800" dirty="0" smtClean="0">
                <a:solidFill>
                  <a:srgbClr val="FF0000"/>
                </a:solidFill>
                <a:latin typeface="Calibri" pitchFamily="34" charset="0"/>
                <a:ea typeface="Cambria" pitchFamily="18" charset="0"/>
                <a:cs typeface="Calibri" pitchFamily="34" charset="0"/>
              </a:rPr>
              <a:t> RNAP</a:t>
            </a:r>
            <a:r>
              <a:rPr lang="en-US" altLang="en-US" sz="1800" dirty="0" smtClean="0">
                <a:solidFill>
                  <a:srgbClr val="00B050"/>
                </a:solidFill>
                <a:latin typeface="Calibri" pitchFamily="34" charset="0"/>
                <a:ea typeface="Cambria" pitchFamily="18" charset="0"/>
                <a:cs typeface="Calibri" pitchFamily="34" charset="0"/>
              </a:rPr>
              <a:t>II</a:t>
            </a:r>
            <a:r>
              <a:rPr lang="en-US" altLang="en-US" sz="1800" dirty="0" smtClean="0">
                <a:solidFill>
                  <a:srgbClr val="FF0000"/>
                </a:solidFill>
                <a:latin typeface="Calibri" pitchFamily="34" charset="0"/>
                <a:ea typeface="Cambria" pitchFamily="18" charset="0"/>
                <a:cs typeface="Calibri" pitchFamily="34" charset="0"/>
              </a:rPr>
              <a:t> </a:t>
            </a:r>
            <a:r>
              <a:rPr lang="en-US" altLang="en-US" sz="1800" dirty="0" smtClean="0">
                <a:latin typeface="Calibri" pitchFamily="34" charset="0"/>
                <a:ea typeface="Cambria" pitchFamily="18" charset="0"/>
                <a:cs typeface="Calibri" pitchFamily="34" charset="0"/>
              </a:rPr>
              <a:t>and</a:t>
            </a:r>
            <a:r>
              <a:rPr lang="en-US" altLang="en-US" sz="1800" dirty="0" smtClean="0">
                <a:solidFill>
                  <a:srgbClr val="FF0000"/>
                </a:solidFill>
                <a:latin typeface="Calibri" pitchFamily="34" charset="0"/>
                <a:ea typeface="Cambria" pitchFamily="18" charset="0"/>
                <a:cs typeface="Calibri" pitchFamily="34" charset="0"/>
              </a:rPr>
              <a:t> RNAP</a:t>
            </a:r>
            <a:r>
              <a:rPr lang="en-US" altLang="en-US" sz="1800" dirty="0" smtClean="0">
                <a:solidFill>
                  <a:srgbClr val="00B050"/>
                </a:solidFill>
                <a:latin typeface="Calibri" pitchFamily="34" charset="0"/>
                <a:ea typeface="Cambria" pitchFamily="18" charset="0"/>
                <a:cs typeface="Calibri" pitchFamily="34" charset="0"/>
              </a:rPr>
              <a:t>III</a:t>
            </a:r>
          </a:p>
          <a:p>
            <a:pPr marL="171450" lvl="1" indent="-171450">
              <a:spcBef>
                <a:spcPct val="0"/>
              </a:spcBef>
              <a:buFontTx/>
              <a:buChar char="-"/>
              <a:defRPr/>
            </a:pPr>
            <a:endParaRPr lang="en-US" altLang="en-US" sz="1800" dirty="0" smtClean="0">
              <a:latin typeface="Calibri" pitchFamily="34" charset="0"/>
              <a:ea typeface="Cambria" pitchFamily="18" charset="0"/>
              <a:cs typeface="Calibri" pitchFamily="34" charset="0"/>
            </a:endParaRPr>
          </a:p>
          <a:p>
            <a:pPr marL="171450" lvl="1" indent="-171450">
              <a:spcBef>
                <a:spcPct val="0"/>
              </a:spcBef>
              <a:buFontTx/>
              <a:buChar char="-"/>
              <a:defRPr/>
            </a:pPr>
            <a:r>
              <a:rPr lang="en-US" altLang="en-US" sz="1800" dirty="0" smtClean="0">
                <a:latin typeface="Calibri" pitchFamily="34" charset="0"/>
                <a:ea typeface="Cambria" pitchFamily="18" charset="0"/>
                <a:cs typeface="Calibri" pitchFamily="34" charset="0"/>
              </a:rPr>
              <a:t>In addition to RNAPs, a plethora of DNA-binding proteins called “</a:t>
            </a:r>
            <a:r>
              <a:rPr lang="en-US" altLang="en-US" sz="1800" dirty="0" smtClean="0">
                <a:solidFill>
                  <a:srgbClr val="FF0000"/>
                </a:solidFill>
                <a:latin typeface="Calibri" pitchFamily="34" charset="0"/>
                <a:ea typeface="Cambria" pitchFamily="18" charset="0"/>
                <a:cs typeface="Calibri" pitchFamily="34" charset="0"/>
              </a:rPr>
              <a:t>transcription factors</a:t>
            </a:r>
            <a:r>
              <a:rPr lang="en-US" altLang="en-US" sz="1800" dirty="0" smtClean="0">
                <a:latin typeface="Calibri" pitchFamily="34" charset="0"/>
                <a:ea typeface="Cambria" pitchFamily="18" charset="0"/>
                <a:cs typeface="Calibri" pitchFamily="34" charset="0"/>
              </a:rPr>
              <a:t>” as well as their </a:t>
            </a:r>
            <a:r>
              <a:rPr lang="en-US" altLang="en-US" sz="1800" dirty="0" err="1" smtClean="0">
                <a:latin typeface="Calibri" pitchFamily="34" charset="0"/>
                <a:ea typeface="Cambria" pitchFamily="18" charset="0"/>
                <a:cs typeface="Calibri" pitchFamily="34" charset="0"/>
              </a:rPr>
              <a:t>interactands</a:t>
            </a:r>
            <a:r>
              <a:rPr lang="en-US" altLang="en-US" sz="1800" dirty="0" smtClean="0">
                <a:latin typeface="Calibri" pitchFamily="34" charset="0"/>
                <a:ea typeface="Cambria" pitchFamily="18" charset="0"/>
                <a:cs typeface="Calibri" pitchFamily="34" charset="0"/>
              </a:rPr>
              <a:t> (called co-regulators/co-activators/co-</a:t>
            </a:r>
            <a:r>
              <a:rPr lang="en-US" altLang="en-US" sz="1800" dirty="0" err="1" smtClean="0">
                <a:latin typeface="Calibri" pitchFamily="34" charset="0"/>
                <a:ea typeface="Cambria" pitchFamily="18" charset="0"/>
                <a:cs typeface="Calibri" pitchFamily="34" charset="0"/>
              </a:rPr>
              <a:t>respressors</a:t>
            </a:r>
            <a:r>
              <a:rPr lang="en-US" altLang="en-US" sz="1800" dirty="0" smtClean="0">
                <a:latin typeface="Calibri" pitchFamily="34" charset="0"/>
                <a:ea typeface="Cambria" pitchFamily="18" charset="0"/>
                <a:cs typeface="Calibri" pitchFamily="34" charset="0"/>
              </a:rPr>
              <a:t>) are required to initiate transcription in eukaryotes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anim calcmode="lin" valueType="num">
                                      <p:cBhvr>
                                        <p:cTn id="8"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fade">
                                      <p:cBhvr>
                                        <p:cTn id="12" dur="1000"/>
                                        <p:tgtEl>
                                          <p:spTgt spid="5124">
                                            <p:txEl>
                                              <p:pRg st="1" end="1"/>
                                            </p:txEl>
                                          </p:spTgt>
                                        </p:tgtEl>
                                      </p:cBhvr>
                                    </p:animEffect>
                                    <p:anim calcmode="lin" valueType="num">
                                      <p:cBhvr>
                                        <p:cTn id="13" dur="1000" fill="hold"/>
                                        <p:tgtEl>
                                          <p:spTgt spid="512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24">
                                            <p:txEl>
                                              <p:pRg st="3" end="3"/>
                                            </p:txEl>
                                          </p:spTgt>
                                        </p:tgtEl>
                                        <p:attrNameLst>
                                          <p:attrName>style.visibility</p:attrName>
                                        </p:attrNameLst>
                                      </p:cBhvr>
                                      <p:to>
                                        <p:strVal val="visible"/>
                                      </p:to>
                                    </p:set>
                                    <p:animEffect transition="in" filter="fade">
                                      <p:cBhvr>
                                        <p:cTn id="19" dur="1000"/>
                                        <p:tgtEl>
                                          <p:spTgt spid="5124">
                                            <p:txEl>
                                              <p:pRg st="3" end="3"/>
                                            </p:txEl>
                                          </p:spTgt>
                                        </p:tgtEl>
                                      </p:cBhvr>
                                    </p:animEffect>
                                    <p:anim calcmode="lin" valueType="num">
                                      <p:cBhvr>
                                        <p:cTn id="20" dur="1000" fill="hold"/>
                                        <p:tgtEl>
                                          <p:spTgt spid="512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512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124">
                                            <p:txEl>
                                              <p:pRg st="4" end="4"/>
                                            </p:txEl>
                                          </p:spTgt>
                                        </p:tgtEl>
                                        <p:attrNameLst>
                                          <p:attrName>style.visibility</p:attrName>
                                        </p:attrNameLst>
                                      </p:cBhvr>
                                      <p:to>
                                        <p:strVal val="visible"/>
                                      </p:to>
                                    </p:set>
                                    <p:animEffect transition="in" filter="fade">
                                      <p:cBhvr>
                                        <p:cTn id="24" dur="1000"/>
                                        <p:tgtEl>
                                          <p:spTgt spid="5124">
                                            <p:txEl>
                                              <p:pRg st="4" end="4"/>
                                            </p:txEl>
                                          </p:spTgt>
                                        </p:tgtEl>
                                      </p:cBhvr>
                                    </p:animEffect>
                                    <p:anim calcmode="lin" valueType="num">
                                      <p:cBhvr>
                                        <p:cTn id="25"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512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124">
                                            <p:txEl>
                                              <p:pRg st="5" end="5"/>
                                            </p:txEl>
                                          </p:spTgt>
                                        </p:tgtEl>
                                        <p:attrNameLst>
                                          <p:attrName>style.visibility</p:attrName>
                                        </p:attrNameLst>
                                      </p:cBhvr>
                                      <p:to>
                                        <p:strVal val="visible"/>
                                      </p:to>
                                    </p:set>
                                    <p:animEffect transition="in" filter="fade">
                                      <p:cBhvr>
                                        <p:cTn id="29" dur="1000"/>
                                        <p:tgtEl>
                                          <p:spTgt spid="5124">
                                            <p:txEl>
                                              <p:pRg st="5" end="5"/>
                                            </p:txEl>
                                          </p:spTgt>
                                        </p:tgtEl>
                                      </p:cBhvr>
                                    </p:animEffect>
                                    <p:anim calcmode="lin" valueType="num">
                                      <p:cBhvr>
                                        <p:cTn id="30" dur="1000" fill="hold"/>
                                        <p:tgtEl>
                                          <p:spTgt spid="5124">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124">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124">
                                            <p:txEl>
                                              <p:pRg st="6" end="6"/>
                                            </p:txEl>
                                          </p:spTgt>
                                        </p:tgtEl>
                                        <p:attrNameLst>
                                          <p:attrName>style.visibility</p:attrName>
                                        </p:attrNameLst>
                                      </p:cBhvr>
                                      <p:to>
                                        <p:strVal val="visible"/>
                                      </p:to>
                                    </p:set>
                                    <p:animEffect transition="in" filter="fade">
                                      <p:cBhvr>
                                        <p:cTn id="34" dur="1000"/>
                                        <p:tgtEl>
                                          <p:spTgt spid="5124">
                                            <p:txEl>
                                              <p:pRg st="6" end="6"/>
                                            </p:txEl>
                                          </p:spTgt>
                                        </p:tgtEl>
                                      </p:cBhvr>
                                    </p:animEffect>
                                    <p:anim calcmode="lin" valueType="num">
                                      <p:cBhvr>
                                        <p:cTn id="35" dur="1000" fill="hold"/>
                                        <p:tgtEl>
                                          <p:spTgt spid="5124">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51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124">
                                            <p:txEl>
                                              <p:pRg st="8" end="8"/>
                                            </p:txEl>
                                          </p:spTgt>
                                        </p:tgtEl>
                                        <p:attrNameLst>
                                          <p:attrName>style.visibility</p:attrName>
                                        </p:attrNameLst>
                                      </p:cBhvr>
                                      <p:to>
                                        <p:strVal val="visible"/>
                                      </p:to>
                                    </p:set>
                                    <p:animEffect transition="in" filter="fade">
                                      <p:cBhvr>
                                        <p:cTn id="41" dur="1000"/>
                                        <p:tgtEl>
                                          <p:spTgt spid="5124">
                                            <p:txEl>
                                              <p:pRg st="8" end="8"/>
                                            </p:txEl>
                                          </p:spTgt>
                                        </p:tgtEl>
                                      </p:cBhvr>
                                    </p:animEffect>
                                    <p:anim calcmode="lin" valueType="num">
                                      <p:cBhvr>
                                        <p:cTn id="42" dur="1000" fill="hold"/>
                                        <p:tgtEl>
                                          <p:spTgt spid="5124">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51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124">
                                            <p:txEl>
                                              <p:pRg st="10" end="10"/>
                                            </p:txEl>
                                          </p:spTgt>
                                        </p:tgtEl>
                                        <p:attrNameLst>
                                          <p:attrName>style.visibility</p:attrName>
                                        </p:attrNameLst>
                                      </p:cBhvr>
                                      <p:to>
                                        <p:strVal val="visible"/>
                                      </p:to>
                                    </p:set>
                                    <p:animEffect transition="in" filter="fade">
                                      <p:cBhvr>
                                        <p:cTn id="48" dur="1000"/>
                                        <p:tgtEl>
                                          <p:spTgt spid="5124">
                                            <p:txEl>
                                              <p:pRg st="10" end="10"/>
                                            </p:txEl>
                                          </p:spTgt>
                                        </p:tgtEl>
                                      </p:cBhvr>
                                    </p:animEffect>
                                    <p:anim calcmode="lin" valueType="num">
                                      <p:cBhvr>
                                        <p:cTn id="49" dur="1000" fill="hold"/>
                                        <p:tgtEl>
                                          <p:spTgt spid="5124">
                                            <p:txEl>
                                              <p:pRg st="10" end="10"/>
                                            </p:txEl>
                                          </p:spTgt>
                                        </p:tgtEl>
                                        <p:attrNameLst>
                                          <p:attrName>ppt_x</p:attrName>
                                        </p:attrNameLst>
                                      </p:cBhvr>
                                      <p:tavLst>
                                        <p:tav tm="0">
                                          <p:val>
                                            <p:strVal val="#ppt_x"/>
                                          </p:val>
                                        </p:tav>
                                        <p:tav tm="100000">
                                          <p:val>
                                            <p:strVal val="#ppt_x"/>
                                          </p:val>
                                        </p:tav>
                                      </p:tavLst>
                                    </p:anim>
                                    <p:anim calcmode="lin" valueType="num">
                                      <p:cBhvr>
                                        <p:cTn id="50" dur="1000" fill="hold"/>
                                        <p:tgtEl>
                                          <p:spTgt spid="512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124">
                                            <p:txEl>
                                              <p:pRg st="12" end="12"/>
                                            </p:txEl>
                                          </p:spTgt>
                                        </p:tgtEl>
                                        <p:attrNameLst>
                                          <p:attrName>style.visibility</p:attrName>
                                        </p:attrNameLst>
                                      </p:cBhvr>
                                      <p:to>
                                        <p:strVal val="visible"/>
                                      </p:to>
                                    </p:set>
                                    <p:animEffect transition="in" filter="fade">
                                      <p:cBhvr>
                                        <p:cTn id="55" dur="1000"/>
                                        <p:tgtEl>
                                          <p:spTgt spid="5124">
                                            <p:txEl>
                                              <p:pRg st="12" end="12"/>
                                            </p:txEl>
                                          </p:spTgt>
                                        </p:tgtEl>
                                      </p:cBhvr>
                                    </p:animEffect>
                                    <p:anim calcmode="lin" valueType="num">
                                      <p:cBhvr>
                                        <p:cTn id="56" dur="1000" fill="hold"/>
                                        <p:tgtEl>
                                          <p:spTgt spid="5124">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5124">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696200" y="228600"/>
            <a:ext cx="1371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Grp="1" noChangeArrowheads="1"/>
          </p:cNvSpPr>
          <p:nvPr/>
        </p:nvSpPr>
        <p:spPr bwMode="auto">
          <a:xfrm>
            <a:off x="3124200" y="762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Exercise </a:t>
            </a:r>
            <a:r>
              <a:rPr lang="en-US" altLang="en-US" sz="2400" b="1" dirty="0" smtClean="0">
                <a:solidFill>
                  <a:srgbClr val="FF6D09"/>
                </a:solidFill>
                <a:latin typeface="Arial" pitchFamily="34" charset="0"/>
              </a:rPr>
              <a:t>4.4b</a:t>
            </a:r>
            <a:endParaRPr lang="en-US" altLang="en-US" sz="2400" b="1"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buFontTx/>
              <a:buNone/>
            </a:pPr>
            <a:endParaRPr lang="en-US" altLang="en-US" sz="2400" dirty="0">
              <a:solidFill>
                <a:srgbClr val="FF6D09"/>
              </a:solidFill>
              <a:latin typeface="Arial" pitchFamily="34" charset="0"/>
            </a:endParaRPr>
          </a:p>
        </p:txBody>
      </p:sp>
      <p:sp>
        <p:nvSpPr>
          <p:cNvPr id="51204" name="Rectangle 3"/>
          <p:cNvSpPr>
            <a:spLocks noChangeArrowheads="1"/>
          </p:cNvSpPr>
          <p:nvPr/>
        </p:nvSpPr>
        <p:spPr bwMode="auto">
          <a:xfrm>
            <a:off x="858838" y="1752600"/>
            <a:ext cx="68373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buFontTx/>
              <a:buChar char="-"/>
              <a:defRPr/>
            </a:pPr>
            <a:r>
              <a:rPr lang="en-US" altLang="en-US" sz="1800" dirty="0" smtClean="0">
                <a:solidFill>
                  <a:srgbClr val="22190A"/>
                </a:solidFill>
                <a:latin typeface="Calibri" pitchFamily="34" charset="0"/>
                <a:ea typeface="Cambria" pitchFamily="18" charset="0"/>
                <a:cs typeface="Calibri" pitchFamily="34" charset="0"/>
              </a:rPr>
              <a:t>Summarize co-transcriptional and post-transcriptional modifications of eukaryotic mRNA</a:t>
            </a:r>
          </a:p>
          <a:p>
            <a:pPr marL="0" indent="0">
              <a:buFontTx/>
              <a:buNone/>
              <a:defRPr/>
            </a:pPr>
            <a:endParaRPr lang="en-US" altLang="en-US" sz="1800" dirty="0" smtClean="0">
              <a:solidFill>
                <a:srgbClr val="000000"/>
              </a:solidFill>
              <a:latin typeface="Calibri" pitchFamily="34" charset="0"/>
              <a:ea typeface="Cambria" pitchFamily="18" charset="0"/>
              <a:cs typeface="Calibri" pitchFamily="34" charset="0"/>
            </a:endParaRPr>
          </a:p>
          <a:p>
            <a:pPr>
              <a:buFontTx/>
              <a:buChar char="-"/>
              <a:defRPr/>
            </a:pPr>
            <a:r>
              <a:rPr lang="en-US" altLang="en-US" sz="1800" dirty="0" smtClean="0">
                <a:solidFill>
                  <a:srgbClr val="22190A"/>
                </a:solidFill>
                <a:latin typeface="Calibri" pitchFamily="34" charset="0"/>
                <a:ea typeface="Cambria" pitchFamily="18" charset="0"/>
                <a:cs typeface="Calibri" pitchFamily="34" charset="0"/>
              </a:rPr>
              <a:t>What is the advantage of starting RNA processing before transcription is complete?</a:t>
            </a:r>
            <a:endParaRPr lang="en-US" altLang="en-US" sz="1800" dirty="0" smtClean="0">
              <a:solidFill>
                <a:srgbClr val="000000"/>
              </a:solidFill>
              <a:latin typeface="Calibri" pitchFamily="34" charset="0"/>
              <a:ea typeface="Cambria" pitchFamily="18" charset="0"/>
              <a:cs typeface="Calibri" pitchFamily="34" charset="0"/>
            </a:endParaRPr>
          </a:p>
          <a:p>
            <a:pPr>
              <a:buFontTx/>
              <a:buChar char="-"/>
              <a:defRPr/>
            </a:pPr>
            <a:endParaRPr lang="en-US" altLang="en-US" sz="1800" dirty="0" smtClean="0">
              <a:solidFill>
                <a:srgbClr val="000000"/>
              </a:solidFill>
              <a:latin typeface="Calibri" pitchFamily="34" charset="0"/>
              <a:ea typeface="Cambria" pitchFamily="18" charset="0"/>
              <a:cs typeface="Calibri" pitchFamily="34" charset="0"/>
            </a:endParaRPr>
          </a:p>
          <a:p>
            <a:pPr>
              <a:buFontTx/>
              <a:buChar char="-"/>
              <a:defRPr/>
            </a:pPr>
            <a:r>
              <a:rPr lang="en-US" altLang="en-US" sz="1800" dirty="0" smtClean="0">
                <a:solidFill>
                  <a:srgbClr val="22190A"/>
                </a:solidFill>
                <a:latin typeface="Calibri" pitchFamily="34" charset="0"/>
                <a:ea typeface="Cambria" pitchFamily="18" charset="0"/>
                <a:cs typeface="Calibri" pitchFamily="34" charset="0"/>
              </a:rPr>
              <a:t>Discuss the advantages, in terms of protein structure and evolution that result from alternative mRNA splicing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nvSpPr>
        <p:spPr bwMode="auto">
          <a:xfrm>
            <a:off x="1752600" y="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Functional Diversity of RNAs</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6147" name="Rectangle 4"/>
          <p:cNvSpPr>
            <a:spLocks noChangeArrowheads="1"/>
          </p:cNvSpPr>
          <p:nvPr/>
        </p:nvSpPr>
        <p:spPr bwMode="auto">
          <a:xfrm>
            <a:off x="381000" y="381000"/>
            <a:ext cx="461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dirty="0">
                <a:solidFill>
                  <a:srgbClr val="FF0000"/>
                </a:solidFill>
                <a:latin typeface="Calibri" pitchFamily="34" charset="0"/>
                <a:ea typeface="Cambria" pitchFamily="18" charset="0"/>
                <a:cs typeface="Times New Roman" pitchFamily="18" charset="0"/>
              </a:rPr>
              <a:t>(1) RNA translation and protein synthesis</a:t>
            </a:r>
          </a:p>
        </p:txBody>
      </p:sp>
      <p:graphicFrame>
        <p:nvGraphicFramePr>
          <p:cNvPr id="6" name="Table 5"/>
          <p:cNvGraphicFramePr>
            <a:graphicFrameLocks noGrp="1"/>
          </p:cNvGraphicFramePr>
          <p:nvPr>
            <p:extLst>
              <p:ext uri="{D42A27DB-BD31-4B8C-83A1-F6EECF244321}">
                <p14:modId xmlns:p14="http://schemas.microsoft.com/office/powerpoint/2010/main" val="2662819455"/>
              </p:ext>
            </p:extLst>
          </p:nvPr>
        </p:nvGraphicFramePr>
        <p:xfrm>
          <a:off x="381000" y="762000"/>
          <a:ext cx="8458200" cy="137160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457200">
                <a:tc>
                  <a:txBody>
                    <a:bodyPr/>
                    <a:lstStyle/>
                    <a:p>
                      <a:pPr algn="r"/>
                      <a:r>
                        <a:rPr lang="en-US" sz="1700" dirty="0" smtClean="0">
                          <a:solidFill>
                            <a:schemeClr val="accent6"/>
                          </a:solidFill>
                          <a:latin typeface="Arial Narrow" panose="020B0606020202030204" pitchFamily="34" charset="0"/>
                        </a:rPr>
                        <a:t>mRNA</a:t>
                      </a:r>
                      <a:endParaRPr lang="en-US" sz="1700" dirty="0">
                        <a:solidFill>
                          <a:schemeClr val="accent6"/>
                        </a:solidFill>
                        <a:latin typeface="Arial Narrow" panose="020B0606020202030204" pitchFamily="34" charset="0"/>
                      </a:endParaRPr>
                    </a:p>
                  </a:txBody>
                  <a:tcPr marT="45684" marB="45684">
                    <a:noFill/>
                  </a:tcPr>
                </a:tc>
                <a:tc>
                  <a:txBody>
                    <a:bodyPr/>
                    <a:lstStyle/>
                    <a:p>
                      <a:pPr marL="0" indent="0" algn="r"/>
                      <a:r>
                        <a:rPr lang="en-US" sz="1700" dirty="0" smtClean="0">
                          <a:solidFill>
                            <a:schemeClr val="accent6"/>
                          </a:solidFill>
                          <a:latin typeface="Arial Narrow" panose="020B0606020202030204" pitchFamily="34" charset="0"/>
                        </a:rPr>
                        <a:t>messenger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Coding</a:t>
                      </a:r>
                      <a:r>
                        <a:rPr lang="en-US" sz="1700" baseline="0" dirty="0" smtClean="0">
                          <a:solidFill>
                            <a:schemeClr val="accent6"/>
                          </a:solidFill>
                          <a:latin typeface="Arial Narrow" panose="020B0606020202030204" pitchFamily="34" charset="0"/>
                        </a:rPr>
                        <a:t> for protein synthesis</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0"/>
                  </a:ext>
                </a:extLst>
              </a:tr>
              <a:tr h="457200">
                <a:tc>
                  <a:txBody>
                    <a:bodyPr/>
                    <a:lstStyle/>
                    <a:p>
                      <a:pPr algn="r"/>
                      <a:r>
                        <a:rPr lang="en-US" sz="1700" dirty="0" err="1" smtClean="0">
                          <a:solidFill>
                            <a:schemeClr val="accent6"/>
                          </a:solidFill>
                          <a:latin typeface="Arial Narrow" panose="020B0606020202030204" pitchFamily="34" charset="0"/>
                        </a:rPr>
                        <a:t>rRNA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ribosomal</a:t>
                      </a:r>
                      <a:r>
                        <a:rPr lang="en-US" sz="1700" baseline="0" dirty="0" smtClean="0">
                          <a:solidFill>
                            <a:schemeClr val="accent6"/>
                          </a:solidFill>
                          <a:latin typeface="Arial Narrow" panose="020B0606020202030204" pitchFamily="34" charset="0"/>
                        </a:rPr>
                        <a:t>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Component of ribosomal</a:t>
                      </a:r>
                      <a:r>
                        <a:rPr lang="en-US" sz="1700" baseline="0" dirty="0" smtClean="0">
                          <a:solidFill>
                            <a:schemeClr val="accent6"/>
                          </a:solidFill>
                          <a:latin typeface="Arial Narrow" panose="020B0606020202030204" pitchFamily="34" charset="0"/>
                        </a:rPr>
                        <a:t> translational machinery</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1"/>
                  </a:ext>
                </a:extLst>
              </a:tr>
              <a:tr h="457200">
                <a:tc>
                  <a:txBody>
                    <a:bodyPr/>
                    <a:lstStyle/>
                    <a:p>
                      <a:pPr algn="r"/>
                      <a:r>
                        <a:rPr lang="en-US" sz="1700" dirty="0" err="1" smtClean="0">
                          <a:solidFill>
                            <a:schemeClr val="accent6"/>
                          </a:solidFill>
                          <a:latin typeface="Arial Narrow" panose="020B0606020202030204" pitchFamily="34" charset="0"/>
                        </a:rPr>
                        <a:t>tRNA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transfer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Delivery</a:t>
                      </a:r>
                      <a:r>
                        <a:rPr lang="en-US" sz="1700" baseline="0" dirty="0" smtClean="0">
                          <a:solidFill>
                            <a:schemeClr val="accent6"/>
                          </a:solidFill>
                          <a:latin typeface="Arial Narrow" panose="020B0606020202030204" pitchFamily="34" charset="0"/>
                        </a:rPr>
                        <a:t> of amino acids to ribosomes during mRNA translation</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2"/>
                  </a:ext>
                </a:extLst>
              </a:tr>
            </a:tbl>
          </a:graphicData>
        </a:graphic>
      </p:graphicFrame>
      <p:sp>
        <p:nvSpPr>
          <p:cNvPr id="6166" name="Rectangle 6"/>
          <p:cNvSpPr>
            <a:spLocks noChangeArrowheads="1"/>
          </p:cNvSpPr>
          <p:nvPr/>
        </p:nvSpPr>
        <p:spPr bwMode="auto">
          <a:xfrm>
            <a:off x="381000" y="2438400"/>
            <a:ext cx="461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dirty="0">
                <a:solidFill>
                  <a:srgbClr val="FF0000"/>
                </a:solidFill>
                <a:latin typeface="Calibri" pitchFamily="34" charset="0"/>
                <a:ea typeface="Cambria" pitchFamily="18" charset="0"/>
                <a:cs typeface="Times New Roman" pitchFamily="18" charset="0"/>
              </a:rPr>
              <a:t>(2) RNA transcription and DNA replication</a:t>
            </a:r>
          </a:p>
        </p:txBody>
      </p:sp>
      <p:graphicFrame>
        <p:nvGraphicFramePr>
          <p:cNvPr id="9" name="Table 8"/>
          <p:cNvGraphicFramePr>
            <a:graphicFrameLocks noGrp="1"/>
          </p:cNvGraphicFramePr>
          <p:nvPr>
            <p:extLst>
              <p:ext uri="{D42A27DB-BD31-4B8C-83A1-F6EECF244321}">
                <p14:modId xmlns:p14="http://schemas.microsoft.com/office/powerpoint/2010/main" val="3531088042"/>
              </p:ext>
            </p:extLst>
          </p:nvPr>
        </p:nvGraphicFramePr>
        <p:xfrm>
          <a:off x="381000" y="2828925"/>
          <a:ext cx="8458200" cy="137160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457200">
                <a:tc>
                  <a:txBody>
                    <a:bodyPr/>
                    <a:lstStyle/>
                    <a:p>
                      <a:pPr algn="r"/>
                      <a:r>
                        <a:rPr lang="en-US" sz="1700" dirty="0" smtClean="0">
                          <a:solidFill>
                            <a:schemeClr val="accent6"/>
                          </a:solidFill>
                          <a:latin typeface="Arial Narrow" panose="020B0606020202030204" pitchFamily="34" charset="0"/>
                        </a:rPr>
                        <a:t>snRNA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small</a:t>
                      </a:r>
                      <a:r>
                        <a:rPr lang="en-US" sz="1700" baseline="0" dirty="0" smtClean="0">
                          <a:solidFill>
                            <a:schemeClr val="accent6"/>
                          </a:solidFill>
                          <a:latin typeface="Arial Narrow" panose="020B0606020202030204" pitchFamily="34" charset="0"/>
                        </a:rPr>
                        <a:t> nuclear</a:t>
                      </a:r>
                      <a:r>
                        <a:rPr lang="en-US" sz="1700" dirty="0" smtClean="0">
                          <a:solidFill>
                            <a:schemeClr val="accent6"/>
                          </a:solidFill>
                          <a:latin typeface="Arial Narrow" panose="020B0606020202030204" pitchFamily="34" charset="0"/>
                        </a:rPr>
                        <a:t>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Post-transcriptional RNA splicing (a component of spliceosome)</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0"/>
                  </a:ext>
                </a:extLst>
              </a:tr>
              <a:tr h="457200">
                <a:tc>
                  <a:txBody>
                    <a:bodyPr/>
                    <a:lstStyle/>
                    <a:p>
                      <a:pPr algn="r"/>
                      <a:r>
                        <a:rPr lang="en-US" sz="1700" dirty="0" err="1" smtClean="0">
                          <a:solidFill>
                            <a:schemeClr val="accent6"/>
                          </a:solidFill>
                          <a:latin typeface="Arial Narrow" panose="020B0606020202030204" pitchFamily="34" charset="0"/>
                        </a:rPr>
                        <a:t>snoRNA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baseline="0" dirty="0" smtClean="0">
                          <a:solidFill>
                            <a:schemeClr val="accent6"/>
                          </a:solidFill>
                          <a:latin typeface="Arial Narrow" panose="020B0606020202030204" pitchFamily="34" charset="0"/>
                        </a:rPr>
                        <a:t>small </a:t>
                      </a:r>
                      <a:r>
                        <a:rPr lang="en-US" sz="1700" baseline="0" dirty="0" err="1" smtClean="0">
                          <a:solidFill>
                            <a:schemeClr val="accent6"/>
                          </a:solidFill>
                          <a:latin typeface="Arial Narrow" panose="020B0606020202030204" pitchFamily="34" charset="0"/>
                        </a:rPr>
                        <a:t>nucleolar</a:t>
                      </a:r>
                      <a:r>
                        <a:rPr lang="en-US" sz="1700" baseline="0" dirty="0" smtClean="0">
                          <a:solidFill>
                            <a:schemeClr val="accent6"/>
                          </a:solidFill>
                          <a:latin typeface="Arial Narrow" panose="020B0606020202030204" pitchFamily="34" charset="0"/>
                        </a:rPr>
                        <a:t>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Modification of RNA</a:t>
                      </a:r>
                      <a:r>
                        <a:rPr lang="en-US" sz="1700" baseline="0" dirty="0" smtClean="0">
                          <a:solidFill>
                            <a:schemeClr val="accent6"/>
                          </a:solidFill>
                          <a:latin typeface="Arial Narrow" panose="020B0606020202030204" pitchFamily="34" charset="0"/>
                        </a:rPr>
                        <a:t> nucleotides</a:t>
                      </a:r>
                      <a:r>
                        <a:rPr lang="en-US" sz="1700" dirty="0" smtClean="0">
                          <a:solidFill>
                            <a:schemeClr val="accent6"/>
                          </a:solidFill>
                          <a:latin typeface="Arial Narrow" panose="020B0606020202030204" pitchFamily="34" charset="0"/>
                        </a:rPr>
                        <a:t> (</a:t>
                      </a:r>
                      <a:r>
                        <a:rPr lang="en-US" sz="1700" dirty="0" err="1" smtClean="0">
                          <a:solidFill>
                            <a:schemeClr val="accent6"/>
                          </a:solidFill>
                          <a:latin typeface="Arial Narrow" panose="020B0606020202030204" pitchFamily="34" charset="0"/>
                        </a:rPr>
                        <a:t>eg</a:t>
                      </a:r>
                      <a:r>
                        <a:rPr lang="en-US" sz="1700" dirty="0" smtClean="0">
                          <a:solidFill>
                            <a:schemeClr val="accent6"/>
                          </a:solidFill>
                          <a:latin typeface="Arial Narrow" panose="020B0606020202030204" pitchFamily="34" charset="0"/>
                        </a:rPr>
                        <a:t> methylation)</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1"/>
                  </a:ext>
                </a:extLst>
              </a:tr>
              <a:tr h="457200">
                <a:tc>
                  <a:txBody>
                    <a:bodyPr/>
                    <a:lstStyle/>
                    <a:p>
                      <a:pPr algn="r"/>
                      <a:r>
                        <a:rPr lang="en-US" sz="1700" dirty="0" err="1" smtClean="0">
                          <a:solidFill>
                            <a:schemeClr val="accent6"/>
                          </a:solidFill>
                          <a:latin typeface="Arial Narrow" panose="020B0606020202030204" pitchFamily="34" charset="0"/>
                        </a:rPr>
                        <a:t>telRNA</a:t>
                      </a:r>
                      <a:r>
                        <a:rPr lang="en-US" sz="1700" dirty="0" smtClean="0">
                          <a:solidFill>
                            <a:schemeClr val="accent6"/>
                          </a:solidFill>
                          <a:latin typeface="Arial Narrow" panose="020B0606020202030204" pitchFamily="34" charset="0"/>
                        </a:rPr>
                        <a:t>/</a:t>
                      </a:r>
                      <a:r>
                        <a:rPr lang="en-US" sz="1700" dirty="0" err="1" smtClean="0">
                          <a:solidFill>
                            <a:schemeClr val="accent6"/>
                          </a:solidFill>
                          <a:latin typeface="Arial Narrow" panose="020B0606020202030204" pitchFamily="34" charset="0"/>
                        </a:rPr>
                        <a:t>TeRC</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telomerase RNA </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Synthesis of telomeres during DNA replication (see </a:t>
                      </a:r>
                      <a:r>
                        <a:rPr lang="en-US" altLang="en-US" sz="1800" dirty="0" smtClean="0">
                          <a:solidFill>
                            <a:schemeClr val="accent2"/>
                          </a:solidFill>
                          <a:latin typeface="Calibri" pitchFamily="34" charset="0"/>
                          <a:ea typeface="Cambria" pitchFamily="18" charset="0"/>
                          <a:cs typeface="Calibri" pitchFamily="34" charset="0"/>
                        </a:rPr>
                        <a:t>§</a:t>
                      </a:r>
                      <a:r>
                        <a:rPr lang="en-US" sz="1700" dirty="0" smtClean="0">
                          <a:solidFill>
                            <a:schemeClr val="accent6"/>
                          </a:solidFill>
                          <a:latin typeface="Arial Narrow" panose="020B0606020202030204" pitchFamily="34" charset="0"/>
                        </a:rPr>
                        <a:t>4.3) </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68777703"/>
              </p:ext>
            </p:extLst>
          </p:nvPr>
        </p:nvGraphicFramePr>
        <p:xfrm>
          <a:off x="381000" y="4849813"/>
          <a:ext cx="8458200" cy="182880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457200">
                <a:tc>
                  <a:txBody>
                    <a:bodyPr/>
                    <a:lstStyle/>
                    <a:p>
                      <a:pPr algn="r"/>
                      <a:r>
                        <a:rPr lang="en-US" sz="1700" dirty="0" smtClean="0">
                          <a:solidFill>
                            <a:schemeClr val="accent6"/>
                          </a:solidFill>
                          <a:latin typeface="Arial Narrow" panose="020B0606020202030204" pitchFamily="34" charset="0"/>
                        </a:rPr>
                        <a:t>siRNA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small</a:t>
                      </a:r>
                      <a:r>
                        <a:rPr lang="en-US" sz="1700" baseline="0" dirty="0" smtClean="0">
                          <a:solidFill>
                            <a:schemeClr val="accent6"/>
                          </a:solidFill>
                          <a:latin typeface="Arial Narrow" panose="020B0606020202030204" pitchFamily="34" charset="0"/>
                        </a:rPr>
                        <a:t> interfering</a:t>
                      </a:r>
                      <a:r>
                        <a:rPr lang="en-US" sz="1700" dirty="0" smtClean="0">
                          <a:solidFill>
                            <a:schemeClr val="accent6"/>
                          </a:solidFill>
                          <a:latin typeface="Arial Narrow" panose="020B0606020202030204" pitchFamily="34" charset="0"/>
                        </a:rPr>
                        <a:t>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RNA silencing/degradation</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0"/>
                  </a:ext>
                </a:extLst>
              </a:tr>
              <a:tr h="457200">
                <a:tc>
                  <a:txBody>
                    <a:bodyPr/>
                    <a:lstStyle/>
                    <a:p>
                      <a:pPr algn="r"/>
                      <a:r>
                        <a:rPr lang="en-US" sz="1700" dirty="0" err="1" smtClean="0">
                          <a:solidFill>
                            <a:schemeClr val="accent6"/>
                          </a:solidFill>
                          <a:latin typeface="Arial Narrow" panose="020B0606020202030204" pitchFamily="34" charset="0"/>
                        </a:rPr>
                        <a:t>piRNA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baseline="0" dirty="0" err="1" smtClean="0">
                          <a:solidFill>
                            <a:schemeClr val="accent6"/>
                          </a:solidFill>
                          <a:latin typeface="Arial Narrow" panose="020B0606020202030204" pitchFamily="34" charset="0"/>
                        </a:rPr>
                        <a:t>piwi</a:t>
                      </a:r>
                      <a:r>
                        <a:rPr lang="en-US" sz="1700" baseline="0" dirty="0" smtClean="0">
                          <a:solidFill>
                            <a:schemeClr val="accent6"/>
                          </a:solidFill>
                          <a:latin typeface="Arial Narrow" panose="020B0606020202030204" pitchFamily="34" charset="0"/>
                        </a:rPr>
                        <a:t>-interacting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Silencing of transposons (dynamic DNA segments)</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1"/>
                  </a:ext>
                </a:extLst>
              </a:tr>
              <a:tr h="457200">
                <a:tc>
                  <a:txBody>
                    <a:bodyPr/>
                    <a:lstStyle/>
                    <a:p>
                      <a:pPr algn="r"/>
                      <a:r>
                        <a:rPr lang="en-US" sz="1700" dirty="0" smtClean="0">
                          <a:solidFill>
                            <a:schemeClr val="accent6"/>
                          </a:solidFill>
                          <a:latin typeface="Arial Narrow" panose="020B0606020202030204" pitchFamily="34" charset="0"/>
                        </a:rPr>
                        <a:t>miRNA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micro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RNA silencing/degradation</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2"/>
                  </a:ext>
                </a:extLst>
              </a:tr>
              <a:tr h="457200">
                <a:tc>
                  <a:txBody>
                    <a:bodyPr/>
                    <a:lstStyle/>
                    <a:p>
                      <a:pPr algn="r"/>
                      <a:r>
                        <a:rPr lang="en-US" sz="1700" dirty="0" err="1" smtClean="0">
                          <a:solidFill>
                            <a:schemeClr val="accent6"/>
                          </a:solidFill>
                          <a:latin typeface="Arial Narrow" panose="020B0606020202030204" pitchFamily="34" charset="0"/>
                        </a:rPr>
                        <a:t>lncRNA</a:t>
                      </a:r>
                      <a:endParaRPr lang="en-US" sz="1700" dirty="0">
                        <a:solidFill>
                          <a:schemeClr val="accent6"/>
                        </a:solidFill>
                        <a:latin typeface="Arial Narrow" panose="020B0606020202030204" pitchFamily="34" charset="0"/>
                      </a:endParaRPr>
                    </a:p>
                  </a:txBody>
                  <a:tcPr marT="45684" marB="45684">
                    <a:noFill/>
                  </a:tcPr>
                </a:tc>
                <a:tc>
                  <a:txBody>
                    <a:bodyPr/>
                    <a:lstStyle/>
                    <a:p>
                      <a:pPr algn="r"/>
                      <a:r>
                        <a:rPr lang="en-US" sz="1700" dirty="0" smtClean="0">
                          <a:solidFill>
                            <a:schemeClr val="accent6"/>
                          </a:solidFill>
                          <a:latin typeface="Arial Narrow" panose="020B0606020202030204" pitchFamily="34" charset="0"/>
                        </a:rPr>
                        <a:t>long</a:t>
                      </a:r>
                      <a:r>
                        <a:rPr lang="en-US" sz="1700" baseline="0" dirty="0" smtClean="0">
                          <a:solidFill>
                            <a:schemeClr val="accent6"/>
                          </a:solidFill>
                          <a:latin typeface="Arial Narrow" panose="020B0606020202030204" pitchFamily="34" charset="0"/>
                        </a:rPr>
                        <a:t> </a:t>
                      </a:r>
                      <a:r>
                        <a:rPr lang="en-US" sz="1700" dirty="0" smtClean="0">
                          <a:solidFill>
                            <a:schemeClr val="accent6"/>
                          </a:solidFill>
                          <a:latin typeface="Arial Narrow" panose="020B0606020202030204" pitchFamily="34" charset="0"/>
                        </a:rPr>
                        <a:t>noncoding RNA</a:t>
                      </a:r>
                      <a:endParaRPr lang="en-US" sz="1700" dirty="0">
                        <a:solidFill>
                          <a:schemeClr val="accent6"/>
                        </a:solidFill>
                        <a:latin typeface="Arial Narrow" panose="020B0606020202030204" pitchFamily="34" charset="0"/>
                      </a:endParaRPr>
                    </a:p>
                  </a:txBody>
                  <a:tcPr marT="45684" marB="45684">
                    <a:noFill/>
                  </a:tcPr>
                </a:tc>
                <a:tc>
                  <a:txBody>
                    <a:bodyPr/>
                    <a:lstStyle/>
                    <a:p>
                      <a:pPr algn="l"/>
                      <a:r>
                        <a:rPr lang="en-US" sz="1700" dirty="0" smtClean="0">
                          <a:solidFill>
                            <a:schemeClr val="accent6"/>
                          </a:solidFill>
                          <a:latin typeface="Arial Narrow" panose="020B0606020202030204" pitchFamily="34" charset="0"/>
                        </a:rPr>
                        <a:t>Gene regulation</a:t>
                      </a:r>
                      <a:r>
                        <a:rPr lang="en-US" sz="1700" baseline="0" dirty="0" smtClean="0">
                          <a:solidFill>
                            <a:schemeClr val="accent6"/>
                          </a:solidFill>
                          <a:latin typeface="Arial Narrow" panose="020B0606020202030204" pitchFamily="34" charset="0"/>
                        </a:rPr>
                        <a:t> via interaction with transcription factors</a:t>
                      </a:r>
                      <a:endParaRPr lang="en-US" sz="1700" dirty="0">
                        <a:solidFill>
                          <a:schemeClr val="accent6"/>
                        </a:solidFill>
                        <a:latin typeface="Arial Narrow" panose="020B0606020202030204" pitchFamily="34" charset="0"/>
                      </a:endParaRPr>
                    </a:p>
                  </a:txBody>
                  <a:tcPr marT="45684" marB="45684">
                    <a:noFill/>
                  </a:tcPr>
                </a:tc>
                <a:extLst>
                  <a:ext uri="{0D108BD9-81ED-4DB2-BD59-A6C34878D82A}">
                    <a16:rowId xmlns:a16="http://schemas.microsoft.com/office/drawing/2014/main" val="10003"/>
                  </a:ext>
                </a:extLst>
              </a:tr>
            </a:tbl>
          </a:graphicData>
        </a:graphic>
      </p:graphicFrame>
      <p:sp>
        <p:nvSpPr>
          <p:cNvPr id="6207" name="Rectangle 10"/>
          <p:cNvSpPr>
            <a:spLocks noChangeArrowheads="1"/>
          </p:cNvSpPr>
          <p:nvPr/>
        </p:nvSpPr>
        <p:spPr bwMode="auto">
          <a:xfrm>
            <a:off x="381000" y="4495800"/>
            <a:ext cx="4610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None/>
            </a:pPr>
            <a:r>
              <a:rPr lang="en-US" altLang="en-US" sz="1800" b="1" dirty="0">
                <a:solidFill>
                  <a:srgbClr val="FF0000"/>
                </a:solidFill>
                <a:latin typeface="Calibri" pitchFamily="34" charset="0"/>
                <a:ea typeface="Cambria" pitchFamily="18" charset="0"/>
                <a:cs typeface="Times New Roman" pitchFamily="18" charset="0"/>
              </a:rPr>
              <a:t>(3) Gene regulation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nvSpPr>
        <p:spPr bwMode="auto">
          <a:xfrm>
            <a:off x="609600" y="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dirty="0">
                <a:solidFill>
                  <a:srgbClr val="FF6D09"/>
                </a:solidFill>
                <a:latin typeface="Arial" pitchFamily="34" charset="0"/>
              </a:rPr>
              <a:t>Types of </a:t>
            </a:r>
            <a:r>
              <a:rPr lang="en-US" altLang="en-US" sz="2400" b="1" dirty="0" smtClean="0">
                <a:solidFill>
                  <a:srgbClr val="FF6D09"/>
                </a:solidFill>
                <a:latin typeface="Arial" pitchFamily="34" charset="0"/>
              </a:rPr>
              <a:t>Eukaryotic RNA </a:t>
            </a:r>
            <a:r>
              <a:rPr lang="en-US" altLang="en-US" sz="2400" b="1" dirty="0">
                <a:solidFill>
                  <a:srgbClr val="FF6D09"/>
                </a:solidFill>
                <a:latin typeface="Arial" pitchFamily="34" charset="0"/>
              </a:rPr>
              <a:t>Polymerases (RNAPs)</a:t>
            </a:r>
            <a:endParaRPr lang="en-US" altLang="en-US" sz="2400" dirty="0">
              <a:solidFill>
                <a:srgbClr val="FF6D09"/>
              </a:solidFill>
              <a:latin typeface="Arial" pitchFamily="34" charset="0"/>
            </a:endParaRPr>
          </a:p>
          <a:p>
            <a:pPr algn="ctr">
              <a:spcBef>
                <a:spcPct val="0"/>
              </a:spcBef>
              <a:buFontTx/>
              <a:buNone/>
            </a:pPr>
            <a:endParaRPr lang="en-US" altLang="en-US" sz="2400" dirty="0">
              <a:solidFill>
                <a:srgbClr val="FF6D09"/>
              </a:solidFill>
              <a:latin typeface="Arial" pitchFamily="34" charset="0"/>
            </a:endParaRPr>
          </a:p>
          <a:p>
            <a:pPr>
              <a:spcBef>
                <a:spcPct val="0"/>
              </a:spcBef>
            </a:pPr>
            <a:endParaRPr lang="en-US" altLang="en-US" sz="2400" dirty="0">
              <a:solidFill>
                <a:srgbClr val="FF6D09"/>
              </a:solidFill>
              <a:latin typeface="Arial" pitchFamily="34" charset="0"/>
            </a:endParaRPr>
          </a:p>
        </p:txBody>
      </p:sp>
      <p:sp>
        <p:nvSpPr>
          <p:cNvPr id="5124" name="Rectangle 3"/>
          <p:cNvSpPr>
            <a:spLocks noChangeArrowheads="1"/>
          </p:cNvSpPr>
          <p:nvPr/>
        </p:nvSpPr>
        <p:spPr bwMode="auto">
          <a:xfrm>
            <a:off x="152400" y="2819400"/>
            <a:ext cx="8839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ts val="0"/>
              </a:spcBef>
              <a:buFontTx/>
              <a:buChar char="-"/>
              <a:defRPr/>
            </a:pPr>
            <a:r>
              <a:rPr lang="en-US" altLang="en-US" sz="1800" dirty="0" smtClean="0">
                <a:latin typeface="Calibri" pitchFamily="34" charset="0"/>
                <a:ea typeface="Cambria" pitchFamily="18" charset="0"/>
                <a:cs typeface="Calibri" pitchFamily="34" charset="0"/>
              </a:rPr>
              <a:t>RNA transcription is largely mediated by three RNA polymerases (RNAPs) designated </a:t>
            </a:r>
            <a:r>
              <a:rPr lang="en-US" altLang="en-US" sz="1800" dirty="0" smtClean="0">
                <a:solidFill>
                  <a:srgbClr val="00B050"/>
                </a:solidFill>
                <a:latin typeface="Calibri" pitchFamily="34" charset="0"/>
                <a:ea typeface="Cambria" pitchFamily="18" charset="0"/>
                <a:cs typeface="Calibri" pitchFamily="34" charset="0"/>
              </a:rPr>
              <a:t>RNAPI</a:t>
            </a:r>
            <a:r>
              <a:rPr lang="en-US" altLang="en-US" sz="1800" dirty="0" smtClean="0">
                <a:latin typeface="Calibri" pitchFamily="34" charset="0"/>
                <a:ea typeface="Cambria" pitchFamily="18" charset="0"/>
                <a:cs typeface="Calibri" pitchFamily="34" charset="0"/>
              </a:rPr>
              <a:t>, </a:t>
            </a:r>
            <a:r>
              <a:rPr lang="en-US" altLang="en-US" sz="1800" dirty="0" smtClean="0">
                <a:solidFill>
                  <a:srgbClr val="00B050"/>
                </a:solidFill>
                <a:latin typeface="Calibri" pitchFamily="34" charset="0"/>
                <a:ea typeface="Cambria" pitchFamily="18" charset="0"/>
                <a:cs typeface="Calibri" pitchFamily="34" charset="0"/>
              </a:rPr>
              <a:t>RNAPII</a:t>
            </a:r>
            <a:r>
              <a:rPr lang="en-US" altLang="en-US" sz="1800" dirty="0" smtClean="0">
                <a:latin typeface="Calibri" pitchFamily="34" charset="0"/>
                <a:ea typeface="Cambria" pitchFamily="18" charset="0"/>
                <a:cs typeface="Calibri" pitchFamily="34" charset="0"/>
              </a:rPr>
              <a:t> and </a:t>
            </a:r>
            <a:r>
              <a:rPr lang="en-US" altLang="en-US" sz="1800" dirty="0" smtClean="0">
                <a:solidFill>
                  <a:srgbClr val="00B050"/>
                </a:solidFill>
                <a:latin typeface="Calibri" pitchFamily="34" charset="0"/>
                <a:ea typeface="Cambria" pitchFamily="18" charset="0"/>
                <a:cs typeface="Calibri" pitchFamily="34" charset="0"/>
              </a:rPr>
              <a:t>RNAPIII</a:t>
            </a: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solidFill>
                  <a:srgbClr val="00B050"/>
                </a:solidFill>
                <a:latin typeface="Calibri" pitchFamily="34" charset="0"/>
                <a:ea typeface="Cambria" pitchFamily="18" charset="0"/>
                <a:cs typeface="Calibri" pitchFamily="34" charset="0"/>
              </a:rPr>
              <a:t>Like DNA polymerases, RNAPs also require Mg</a:t>
            </a:r>
            <a:r>
              <a:rPr lang="en-US" altLang="en-US" sz="1800" baseline="30000" dirty="0" smtClean="0">
                <a:solidFill>
                  <a:srgbClr val="00B050"/>
                </a:solidFill>
                <a:latin typeface="Calibri" pitchFamily="34" charset="0"/>
                <a:ea typeface="Cambria" pitchFamily="18" charset="0"/>
                <a:cs typeface="Calibri" pitchFamily="34" charset="0"/>
              </a:rPr>
              <a:t>2+</a:t>
            </a:r>
            <a:r>
              <a:rPr lang="en-US" altLang="en-US" sz="1800" dirty="0" smtClean="0">
                <a:solidFill>
                  <a:srgbClr val="00B050"/>
                </a:solidFill>
                <a:latin typeface="Calibri" pitchFamily="34" charset="0"/>
                <a:ea typeface="Cambria" pitchFamily="18" charset="0"/>
                <a:cs typeface="Calibri" pitchFamily="34" charset="0"/>
              </a:rPr>
              <a:t> divalent ion as a cofactor</a:t>
            </a:r>
            <a:r>
              <a:rPr lang="en-US" altLang="en-US" sz="1800" dirty="0" smtClean="0">
                <a:latin typeface="Calibri" pitchFamily="34" charset="0"/>
                <a:ea typeface="Cambria" pitchFamily="18" charset="0"/>
                <a:cs typeface="Calibri" pitchFamily="34" charset="0"/>
              </a:rPr>
              <a:t>—the Mg</a:t>
            </a:r>
            <a:r>
              <a:rPr lang="en-US" altLang="en-US" sz="1800" baseline="30000" dirty="0" smtClean="0">
                <a:latin typeface="Calibri" pitchFamily="34" charset="0"/>
                <a:ea typeface="Cambria" pitchFamily="18" charset="0"/>
                <a:cs typeface="Calibri" pitchFamily="34" charset="0"/>
              </a:rPr>
              <a:t>2+</a:t>
            </a:r>
            <a:r>
              <a:rPr lang="en-US" altLang="en-US" sz="1800" dirty="0" smtClean="0">
                <a:latin typeface="Calibri" pitchFamily="34" charset="0"/>
                <a:ea typeface="Cambria" pitchFamily="18" charset="0"/>
                <a:cs typeface="Calibri" pitchFamily="34" charset="0"/>
              </a:rPr>
              <a:t> ion neutralizes negative charge on incoming NTPs by virtue of its ability to coordinate with phosphoryl groups (</a:t>
            </a:r>
            <a:r>
              <a:rPr lang="en-US" altLang="en-US" sz="1800" dirty="0" err="1" smtClean="0">
                <a:solidFill>
                  <a:srgbClr val="00B0F0"/>
                </a:solidFill>
                <a:latin typeface="Calibri" pitchFamily="34" charset="0"/>
                <a:ea typeface="Cambria" pitchFamily="18" charset="0"/>
                <a:cs typeface="Calibri" pitchFamily="34" charset="0"/>
              </a:rPr>
              <a:t>cf</a:t>
            </a:r>
            <a:r>
              <a:rPr lang="en-US" altLang="en-US" sz="1800" dirty="0" smtClean="0">
                <a:solidFill>
                  <a:srgbClr val="00B0F0"/>
                </a:solidFill>
                <a:latin typeface="Calibri" pitchFamily="34" charset="0"/>
                <a:ea typeface="Cambria" pitchFamily="18" charset="0"/>
                <a:cs typeface="Calibri" pitchFamily="34" charset="0"/>
              </a:rPr>
              <a:t> protein kinases—see §2.5</a:t>
            </a:r>
            <a:r>
              <a:rPr lang="en-US" altLang="en-US" sz="1800" dirty="0" smtClean="0">
                <a:latin typeface="Calibri" pitchFamily="34" charset="0"/>
                <a:ea typeface="Cambria" pitchFamily="18" charset="0"/>
                <a:cs typeface="Calibri" pitchFamily="34" charset="0"/>
              </a:rPr>
              <a:t>)</a:t>
            </a:r>
            <a:endParaRPr lang="en-US" altLang="en-US" sz="1800" dirty="0">
              <a:latin typeface="Calibri" pitchFamily="34" charset="0"/>
              <a:ea typeface="Cambria" pitchFamily="18" charset="0"/>
              <a:cs typeface="Calibri" pitchFamily="34" charset="0"/>
            </a:endParaRP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latin typeface="Calibri" pitchFamily="34" charset="0"/>
                <a:ea typeface="Cambria" pitchFamily="18" charset="0"/>
                <a:cs typeface="Calibri" pitchFamily="34" charset="0"/>
              </a:rPr>
              <a:t>RNAPs recognize different and variable </a:t>
            </a:r>
            <a:r>
              <a:rPr lang="en-US" altLang="en-US" sz="1800" dirty="0" smtClean="0">
                <a:solidFill>
                  <a:srgbClr val="00B050"/>
                </a:solidFill>
                <a:latin typeface="Calibri" pitchFamily="34" charset="0"/>
                <a:ea typeface="Cambria" pitchFamily="18" charset="0"/>
                <a:cs typeface="Calibri" pitchFamily="34" charset="0"/>
              </a:rPr>
              <a:t>promoter sequences within DNA</a:t>
            </a:r>
          </a:p>
          <a:p>
            <a:pPr>
              <a:spcBef>
                <a:spcPts val="0"/>
              </a:spcBef>
              <a:buFontTx/>
              <a:buChar char="-"/>
              <a:defRPr/>
            </a:pPr>
            <a:endParaRPr lang="en-US" altLang="en-US" sz="1800" dirty="0" smtClean="0">
              <a:latin typeface="Calibri" pitchFamily="34" charset="0"/>
              <a:ea typeface="Cambria" pitchFamily="18" charset="0"/>
              <a:cs typeface="Calibri" pitchFamily="34" charset="0"/>
            </a:endParaRPr>
          </a:p>
          <a:p>
            <a:pPr>
              <a:spcBef>
                <a:spcPts val="0"/>
              </a:spcBef>
              <a:buFontTx/>
              <a:buChar char="-"/>
              <a:defRPr/>
            </a:pPr>
            <a:r>
              <a:rPr lang="en-US" altLang="en-US" sz="1800" dirty="0" smtClean="0">
                <a:latin typeface="Calibri" pitchFamily="34" charset="0"/>
                <a:ea typeface="Cambria" pitchFamily="18" charset="0"/>
                <a:cs typeface="Calibri" pitchFamily="34" charset="0"/>
              </a:rPr>
              <a:t>RNAPs are specialized for specific tasks:</a:t>
            </a:r>
          </a:p>
          <a:p>
            <a:pPr marL="0" indent="0">
              <a:spcBef>
                <a:spcPts val="0"/>
              </a:spcBef>
              <a:buFontTx/>
              <a:buNone/>
              <a:defRPr/>
            </a:pPr>
            <a:r>
              <a:rPr lang="en-US" altLang="en-US" sz="1800" dirty="0">
                <a:latin typeface="Calibri" pitchFamily="34" charset="0"/>
                <a:ea typeface="Cambria" pitchFamily="18" charset="0"/>
                <a:cs typeface="Calibri" pitchFamily="34" charset="0"/>
              </a:rPr>
              <a:t>	</a:t>
            </a:r>
            <a:r>
              <a:rPr lang="en-US" altLang="en-US" sz="1800" dirty="0" smtClean="0">
                <a:latin typeface="Calibri" pitchFamily="34" charset="0"/>
                <a:ea typeface="Cambria" pitchFamily="18" charset="0"/>
                <a:cs typeface="Calibri" pitchFamily="34" charset="0"/>
              </a:rPr>
              <a:t>- RNAPI is primary involved in the synthesis of </a:t>
            </a:r>
            <a:r>
              <a:rPr lang="en-US" altLang="en-US" sz="1800" dirty="0" err="1" smtClean="0">
                <a:latin typeface="Calibri" pitchFamily="34" charset="0"/>
                <a:ea typeface="Cambria" pitchFamily="18" charset="0"/>
                <a:cs typeface="Calibri" pitchFamily="34" charset="0"/>
              </a:rPr>
              <a:t>rRNA</a:t>
            </a:r>
            <a:r>
              <a:rPr lang="en-US" altLang="en-US" sz="1800" dirty="0" smtClean="0">
                <a:latin typeface="Calibri" pitchFamily="34" charset="0"/>
                <a:ea typeface="Cambria" pitchFamily="18" charset="0"/>
                <a:cs typeface="Calibri" pitchFamily="34" charset="0"/>
              </a:rPr>
              <a:t> precursors</a:t>
            </a:r>
          </a:p>
          <a:p>
            <a:pPr marL="0" indent="0">
              <a:spcBef>
                <a:spcPts val="0"/>
              </a:spcBef>
              <a:buFontTx/>
              <a:buNone/>
              <a:defRPr/>
            </a:pPr>
            <a:r>
              <a:rPr lang="en-US" altLang="en-US" sz="1800" dirty="0" smtClean="0">
                <a:latin typeface="Calibri" pitchFamily="34" charset="0"/>
                <a:ea typeface="Cambria" pitchFamily="18" charset="0"/>
                <a:cs typeface="Calibri" pitchFamily="34" charset="0"/>
              </a:rPr>
              <a:t>	- RNAPII is largely dedicated to mRNA synthesis </a:t>
            </a:r>
          </a:p>
          <a:p>
            <a:pPr marL="0" indent="0">
              <a:spcBef>
                <a:spcPts val="0"/>
              </a:spcBef>
              <a:buFontTx/>
              <a:buNone/>
              <a:defRPr/>
            </a:pPr>
            <a:r>
              <a:rPr lang="en-US" altLang="en-US" sz="1800" dirty="0" smtClean="0">
                <a:latin typeface="Calibri" pitchFamily="34" charset="0"/>
                <a:ea typeface="Cambria" pitchFamily="18" charset="0"/>
                <a:cs typeface="Calibri" pitchFamily="34" charset="0"/>
              </a:rPr>
              <a:t>	- RNAPIII displays a level of functional versatility in that it mediates the 		   synthesis of precursors of </a:t>
            </a:r>
            <a:r>
              <a:rPr lang="en-US" altLang="en-US" sz="1800" dirty="0" err="1" smtClean="0">
                <a:latin typeface="Calibri" pitchFamily="34" charset="0"/>
                <a:ea typeface="Cambria" pitchFamily="18" charset="0"/>
                <a:cs typeface="Calibri" pitchFamily="34" charset="0"/>
              </a:rPr>
              <a:t>tRNA</a:t>
            </a:r>
            <a:r>
              <a:rPr lang="en-US" altLang="en-US" sz="1800" dirty="0" smtClean="0">
                <a:latin typeface="Calibri" pitchFamily="34" charset="0"/>
                <a:ea typeface="Cambria" pitchFamily="18" charset="0"/>
                <a:cs typeface="Calibri" pitchFamily="34" charset="0"/>
              </a:rPr>
              <a:t> as well as 5S </a:t>
            </a:r>
            <a:r>
              <a:rPr lang="en-US" altLang="en-US" sz="1800" dirty="0" err="1" smtClean="0">
                <a:latin typeface="Calibri" pitchFamily="34" charset="0"/>
                <a:ea typeface="Cambria" pitchFamily="18" charset="0"/>
                <a:cs typeface="Calibri" pitchFamily="34" charset="0"/>
              </a:rPr>
              <a:t>rRNA</a:t>
            </a:r>
            <a:r>
              <a:rPr lang="en-US" altLang="en-US" sz="1800" dirty="0" smtClean="0">
                <a:latin typeface="Calibri" pitchFamily="34" charset="0"/>
                <a:ea typeface="Cambria" pitchFamily="18" charset="0"/>
                <a:cs typeface="Calibri" pitchFamily="34" charset="0"/>
              </a:rPr>
              <a:t>, snRNA, miRNA, and </a:t>
            </a:r>
            <a:r>
              <a:rPr lang="en-US" altLang="en-US" sz="1800" dirty="0" err="1" smtClean="0">
                <a:latin typeface="Calibri" pitchFamily="34" charset="0"/>
                <a:ea typeface="Cambria" pitchFamily="18" charset="0"/>
                <a:cs typeface="Calibri" pitchFamily="34" charset="0"/>
              </a:rPr>
              <a:t>lncRNA</a:t>
            </a:r>
            <a:r>
              <a:rPr lang="en-US" altLang="en-US" sz="1800" dirty="0" smtClean="0">
                <a:latin typeface="Calibri" pitchFamily="34" charset="0"/>
                <a:ea typeface="Cambria" pitchFamily="18" charset="0"/>
                <a:cs typeface="Calibri" pitchFamily="34" charset="0"/>
              </a:rPr>
              <a:t>    </a:t>
            </a:r>
          </a:p>
        </p:txBody>
      </p:sp>
      <p:graphicFrame>
        <p:nvGraphicFramePr>
          <p:cNvPr id="5" name="Table 4"/>
          <p:cNvGraphicFramePr>
            <a:graphicFrameLocks noGrp="1"/>
          </p:cNvGraphicFramePr>
          <p:nvPr>
            <p:extLst>
              <p:ext uri="{D42A27DB-BD31-4B8C-83A1-F6EECF244321}">
                <p14:modId xmlns:p14="http://schemas.microsoft.com/office/powerpoint/2010/main" val="2693526167"/>
              </p:ext>
            </p:extLst>
          </p:nvPr>
        </p:nvGraphicFramePr>
        <p:xfrm>
          <a:off x="381000" y="563563"/>
          <a:ext cx="8382000" cy="1874837"/>
        </p:xfrm>
        <a:graphic>
          <a:graphicData uri="http://schemas.openxmlformats.org/drawingml/2006/table">
            <a:tbl>
              <a:tblPr firstRow="1" bandRow="1">
                <a:tableStyleId>{5940675A-B579-460E-94D1-54222C63F5DA}</a:tableStyleId>
              </a:tblPr>
              <a:tblGrid>
                <a:gridCol w="14478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65777">
                <a:tc>
                  <a:txBody>
                    <a:bodyPr/>
                    <a:lstStyle/>
                    <a:p>
                      <a:pPr algn="ctr"/>
                      <a:r>
                        <a:rPr lang="en-US" sz="1800" b="1" baseline="0" dirty="0" smtClean="0">
                          <a:solidFill>
                            <a:schemeClr val="accent6"/>
                          </a:solidFill>
                          <a:latin typeface="Arial Narrow" panose="020B0606020202030204" pitchFamily="34" charset="0"/>
                        </a:rPr>
                        <a:t>Enzyme</a:t>
                      </a:r>
                      <a:endParaRPr lang="en-US" sz="1800" b="1" baseline="0" dirty="0">
                        <a:solidFill>
                          <a:schemeClr val="accent6"/>
                        </a:solidFill>
                        <a:latin typeface="Arial Narrow" panose="020B0606020202030204" pitchFamily="34" charset="0"/>
                      </a:endParaRPr>
                    </a:p>
                  </a:txBody>
                  <a:tcPr marT="45695" marB="45695">
                    <a:solidFill>
                      <a:schemeClr val="bg1">
                        <a:lumMod val="85000"/>
                      </a:schemeClr>
                    </a:solidFill>
                  </a:tcPr>
                </a:tc>
                <a:tc>
                  <a:txBody>
                    <a:bodyPr/>
                    <a:lstStyle/>
                    <a:p>
                      <a:pPr algn="l"/>
                      <a:r>
                        <a:rPr lang="en-US" sz="1800" b="1" baseline="0" dirty="0" smtClean="0">
                          <a:solidFill>
                            <a:schemeClr val="accent6"/>
                          </a:solidFill>
                          <a:latin typeface="Arial Narrow" panose="020B0606020202030204" pitchFamily="34" charset="0"/>
                        </a:rPr>
                        <a:t>Localization</a:t>
                      </a:r>
                      <a:endParaRPr lang="en-US" sz="1800" b="1" baseline="0" dirty="0">
                        <a:solidFill>
                          <a:schemeClr val="accent6"/>
                        </a:solidFill>
                        <a:latin typeface="Arial Narrow" panose="020B0606020202030204" pitchFamily="34" charset="0"/>
                      </a:endParaRPr>
                    </a:p>
                  </a:txBody>
                  <a:tcPr marT="45695" marB="45695">
                    <a:solidFill>
                      <a:schemeClr val="bg1">
                        <a:lumMod val="85000"/>
                      </a:schemeClr>
                    </a:solidFill>
                  </a:tcPr>
                </a:tc>
                <a:tc>
                  <a:txBody>
                    <a:bodyPr/>
                    <a:lstStyle/>
                    <a:p>
                      <a:pPr algn="l"/>
                      <a:r>
                        <a:rPr lang="en-US" sz="1800" b="1" baseline="0" dirty="0" smtClean="0">
                          <a:solidFill>
                            <a:schemeClr val="accent6"/>
                          </a:solidFill>
                          <a:latin typeface="Arial Narrow" panose="020B0606020202030204" pitchFamily="34" charset="0"/>
                        </a:rPr>
                        <a:t>Transcriptional Role / Synthesis of</a:t>
                      </a:r>
                      <a:endParaRPr lang="en-US" sz="1800" b="1" baseline="0" dirty="0">
                        <a:solidFill>
                          <a:schemeClr val="accent6"/>
                        </a:solidFill>
                        <a:latin typeface="Arial Narrow" panose="020B0606020202030204" pitchFamily="34" charset="0"/>
                      </a:endParaRPr>
                    </a:p>
                  </a:txBody>
                  <a:tcPr marT="45695" marB="45695">
                    <a:solidFill>
                      <a:schemeClr val="bg1">
                        <a:lumMod val="85000"/>
                      </a:schemeClr>
                    </a:solidFill>
                  </a:tcPr>
                </a:tc>
                <a:extLst>
                  <a:ext uri="{0D108BD9-81ED-4DB2-BD59-A6C34878D82A}">
                    <a16:rowId xmlns:a16="http://schemas.microsoft.com/office/drawing/2014/main" val="10000"/>
                  </a:ext>
                </a:extLst>
              </a:tr>
              <a:tr h="503020">
                <a:tc>
                  <a:txBody>
                    <a:bodyPr/>
                    <a:lstStyle/>
                    <a:p>
                      <a:pPr algn="ctr"/>
                      <a:r>
                        <a:rPr lang="en-US" sz="1800" dirty="0" smtClean="0">
                          <a:solidFill>
                            <a:schemeClr val="accent6"/>
                          </a:solidFill>
                          <a:latin typeface="Arial Narrow" panose="020B0606020202030204" pitchFamily="34" charset="0"/>
                        </a:rPr>
                        <a:t>RNAPI</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dirty="0" smtClean="0">
                          <a:solidFill>
                            <a:schemeClr val="accent6"/>
                          </a:solidFill>
                          <a:latin typeface="Arial Narrow" panose="020B0606020202030204" pitchFamily="34" charset="0"/>
                        </a:rPr>
                        <a:t>Nucleolus</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baseline="0" dirty="0" err="1" smtClean="0">
                          <a:solidFill>
                            <a:schemeClr val="accent6"/>
                          </a:solidFill>
                          <a:latin typeface="Arial Narrow" panose="020B0606020202030204" pitchFamily="34" charset="0"/>
                        </a:rPr>
                        <a:t>rRNA</a:t>
                      </a:r>
                      <a:r>
                        <a:rPr lang="en-US" sz="1800" baseline="0" dirty="0" smtClean="0">
                          <a:solidFill>
                            <a:schemeClr val="accent6"/>
                          </a:solidFill>
                          <a:latin typeface="Arial Narrow" panose="020B0606020202030204" pitchFamily="34" charset="0"/>
                        </a:rPr>
                        <a:t> (but not 5S </a:t>
                      </a:r>
                      <a:r>
                        <a:rPr lang="en-US" sz="1800" baseline="0" dirty="0" err="1" smtClean="0">
                          <a:solidFill>
                            <a:schemeClr val="accent6"/>
                          </a:solidFill>
                          <a:latin typeface="Arial Narrow" panose="020B0606020202030204" pitchFamily="34" charset="0"/>
                        </a:rPr>
                        <a:t>rRNA</a:t>
                      </a:r>
                      <a:r>
                        <a:rPr lang="en-US" sz="1800" baseline="0" dirty="0" smtClean="0">
                          <a:solidFill>
                            <a:schemeClr val="accent6"/>
                          </a:solidFill>
                          <a:latin typeface="Arial Narrow" panose="020B0606020202030204" pitchFamily="34" charset="0"/>
                        </a:rPr>
                        <a:t>)</a:t>
                      </a:r>
                      <a:endParaRPr lang="en-US" sz="1800" dirty="0">
                        <a:solidFill>
                          <a:schemeClr val="accent6"/>
                        </a:solidFill>
                        <a:latin typeface="Arial Narrow" panose="020B0606020202030204" pitchFamily="34" charset="0"/>
                      </a:endParaRPr>
                    </a:p>
                  </a:txBody>
                  <a:tcPr marT="45695" marB="45695">
                    <a:noFill/>
                  </a:tcPr>
                </a:tc>
                <a:extLst>
                  <a:ext uri="{0D108BD9-81ED-4DB2-BD59-A6C34878D82A}">
                    <a16:rowId xmlns:a16="http://schemas.microsoft.com/office/drawing/2014/main" val="10001"/>
                  </a:ext>
                </a:extLst>
              </a:tr>
              <a:tr h="503020">
                <a:tc>
                  <a:txBody>
                    <a:bodyPr/>
                    <a:lstStyle/>
                    <a:p>
                      <a:pPr algn="ctr"/>
                      <a:r>
                        <a:rPr lang="en-US" sz="1800" dirty="0" smtClean="0">
                          <a:solidFill>
                            <a:schemeClr val="accent6"/>
                          </a:solidFill>
                          <a:latin typeface="Arial Narrow" panose="020B0606020202030204" pitchFamily="34" charset="0"/>
                        </a:rPr>
                        <a:t>RNAPII</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dirty="0" smtClean="0">
                          <a:solidFill>
                            <a:schemeClr val="accent6"/>
                          </a:solidFill>
                          <a:latin typeface="Arial Narrow" panose="020B0606020202030204" pitchFamily="34" charset="0"/>
                        </a:rPr>
                        <a:t>Nucleoplasm</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dirty="0" smtClean="0">
                          <a:solidFill>
                            <a:schemeClr val="accent6"/>
                          </a:solidFill>
                          <a:latin typeface="Arial Narrow" panose="020B0606020202030204" pitchFamily="34" charset="0"/>
                        </a:rPr>
                        <a:t>mRNA</a:t>
                      </a:r>
                      <a:r>
                        <a:rPr lang="en-US" sz="1800" baseline="0" dirty="0" smtClean="0">
                          <a:solidFill>
                            <a:schemeClr val="accent6"/>
                          </a:solidFill>
                          <a:latin typeface="Arial Narrow" panose="020B0606020202030204" pitchFamily="34" charset="0"/>
                        </a:rPr>
                        <a:t> (also </a:t>
                      </a:r>
                      <a:r>
                        <a:rPr lang="en-US" sz="1800" dirty="0" smtClean="0">
                          <a:solidFill>
                            <a:schemeClr val="accent6"/>
                          </a:solidFill>
                          <a:latin typeface="Arial Narrow" panose="020B0606020202030204" pitchFamily="34" charset="0"/>
                        </a:rPr>
                        <a:t>miRNA</a:t>
                      </a:r>
                      <a:r>
                        <a:rPr lang="en-US" sz="1800" baseline="0" dirty="0" smtClean="0">
                          <a:solidFill>
                            <a:schemeClr val="accent6"/>
                          </a:solidFill>
                          <a:latin typeface="Arial Narrow" panose="020B0606020202030204" pitchFamily="34" charset="0"/>
                        </a:rPr>
                        <a:t> and </a:t>
                      </a:r>
                      <a:r>
                        <a:rPr lang="en-US" sz="1800" dirty="0" smtClean="0">
                          <a:solidFill>
                            <a:schemeClr val="accent6"/>
                          </a:solidFill>
                          <a:latin typeface="Arial Narrow" panose="020B0606020202030204" pitchFamily="34" charset="0"/>
                        </a:rPr>
                        <a:t>snRNA)</a:t>
                      </a:r>
                      <a:endParaRPr lang="en-US" sz="1800" dirty="0">
                        <a:solidFill>
                          <a:schemeClr val="accent6"/>
                        </a:solidFill>
                        <a:latin typeface="Arial Narrow" panose="020B0606020202030204" pitchFamily="34" charset="0"/>
                      </a:endParaRPr>
                    </a:p>
                  </a:txBody>
                  <a:tcPr marT="45695" marB="45695">
                    <a:noFill/>
                  </a:tcPr>
                </a:tc>
                <a:extLst>
                  <a:ext uri="{0D108BD9-81ED-4DB2-BD59-A6C34878D82A}">
                    <a16:rowId xmlns:a16="http://schemas.microsoft.com/office/drawing/2014/main" val="10002"/>
                  </a:ext>
                </a:extLst>
              </a:tr>
              <a:tr h="503020">
                <a:tc>
                  <a:txBody>
                    <a:bodyPr/>
                    <a:lstStyle/>
                    <a:p>
                      <a:pPr algn="ctr"/>
                      <a:r>
                        <a:rPr lang="en-US" sz="1800" dirty="0" smtClean="0">
                          <a:solidFill>
                            <a:schemeClr val="accent6"/>
                          </a:solidFill>
                          <a:latin typeface="Arial Narrow" panose="020B0606020202030204" pitchFamily="34" charset="0"/>
                        </a:rPr>
                        <a:t>RNAPIII</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dirty="0" smtClean="0">
                          <a:solidFill>
                            <a:schemeClr val="accent6"/>
                          </a:solidFill>
                          <a:latin typeface="Arial Narrow" panose="020B0606020202030204" pitchFamily="34" charset="0"/>
                        </a:rPr>
                        <a:t>Nucleoplasm</a:t>
                      </a:r>
                      <a:endParaRPr lang="en-US" sz="1800" dirty="0">
                        <a:solidFill>
                          <a:schemeClr val="accent6"/>
                        </a:solidFill>
                        <a:latin typeface="Arial Narrow" panose="020B0606020202030204" pitchFamily="34" charset="0"/>
                      </a:endParaRPr>
                    </a:p>
                  </a:txBody>
                  <a:tcPr marT="45695" marB="45695">
                    <a:noFill/>
                  </a:tcPr>
                </a:tc>
                <a:tc>
                  <a:txBody>
                    <a:bodyPr/>
                    <a:lstStyle/>
                    <a:p>
                      <a:pPr algn="l"/>
                      <a:r>
                        <a:rPr lang="en-US" sz="1800" dirty="0" err="1" smtClean="0">
                          <a:solidFill>
                            <a:schemeClr val="accent6"/>
                          </a:solidFill>
                          <a:latin typeface="Arial Narrow" panose="020B0606020202030204" pitchFamily="34" charset="0"/>
                        </a:rPr>
                        <a:t>tRNA</a:t>
                      </a:r>
                      <a:r>
                        <a:rPr lang="en-US" sz="1800" dirty="0" smtClean="0">
                          <a:solidFill>
                            <a:schemeClr val="accent6"/>
                          </a:solidFill>
                          <a:latin typeface="Arial Narrow" panose="020B0606020202030204" pitchFamily="34" charset="0"/>
                        </a:rPr>
                        <a:t> (also 5S </a:t>
                      </a:r>
                      <a:r>
                        <a:rPr lang="en-US" sz="1800" dirty="0" err="1" smtClean="0">
                          <a:solidFill>
                            <a:schemeClr val="accent6"/>
                          </a:solidFill>
                          <a:latin typeface="Arial Narrow" panose="020B0606020202030204" pitchFamily="34" charset="0"/>
                        </a:rPr>
                        <a:t>rRNA</a:t>
                      </a:r>
                      <a:r>
                        <a:rPr lang="en-US" sz="1800" dirty="0" smtClean="0">
                          <a:solidFill>
                            <a:schemeClr val="accent6"/>
                          </a:solidFill>
                          <a:latin typeface="Arial Narrow" panose="020B0606020202030204" pitchFamily="34" charset="0"/>
                        </a:rPr>
                        <a:t>, </a:t>
                      </a:r>
                      <a:r>
                        <a:rPr lang="en-US" sz="1800" baseline="0" dirty="0" smtClean="0">
                          <a:solidFill>
                            <a:schemeClr val="accent6"/>
                          </a:solidFill>
                          <a:latin typeface="Arial Narrow" panose="020B0606020202030204" pitchFamily="34" charset="0"/>
                        </a:rPr>
                        <a:t>snRNA, miRNA, and </a:t>
                      </a:r>
                      <a:r>
                        <a:rPr lang="en-US" sz="1800" baseline="0" dirty="0" err="1" smtClean="0">
                          <a:solidFill>
                            <a:schemeClr val="accent6"/>
                          </a:solidFill>
                          <a:latin typeface="Arial Narrow" panose="020B0606020202030204" pitchFamily="34" charset="0"/>
                        </a:rPr>
                        <a:t>lncRNA</a:t>
                      </a:r>
                      <a:r>
                        <a:rPr lang="en-US" sz="1800" baseline="0" dirty="0" smtClean="0">
                          <a:solidFill>
                            <a:schemeClr val="accent6"/>
                          </a:solidFill>
                          <a:latin typeface="Arial Narrow" panose="020B0606020202030204" pitchFamily="34" charset="0"/>
                        </a:rPr>
                        <a:t>)</a:t>
                      </a:r>
                      <a:endParaRPr lang="en-US" sz="1800" dirty="0">
                        <a:solidFill>
                          <a:schemeClr val="accent6"/>
                        </a:solidFill>
                        <a:latin typeface="Arial Narrow" panose="020B0606020202030204" pitchFamily="34" charset="0"/>
                      </a:endParaRPr>
                    </a:p>
                  </a:txBody>
                  <a:tcPr marT="45695" marB="45695">
                    <a:no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fade">
                                      <p:cBhvr>
                                        <p:cTn id="7" dur="1000"/>
                                        <p:tgtEl>
                                          <p:spTgt spid="5124">
                                            <p:txEl>
                                              <p:pRg st="0" end="0"/>
                                            </p:txEl>
                                          </p:spTgt>
                                        </p:tgtEl>
                                      </p:cBhvr>
                                    </p:animEffect>
                                    <p:anim calcmode="lin" valueType="num">
                                      <p:cBhvr>
                                        <p:cTn id="8" dur="1000" fill="hold"/>
                                        <p:tgtEl>
                                          <p:spTgt spid="512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124">
                                            <p:txEl>
                                              <p:pRg st="2" end="2"/>
                                            </p:txEl>
                                          </p:spTgt>
                                        </p:tgtEl>
                                        <p:attrNameLst>
                                          <p:attrName>style.visibility</p:attrName>
                                        </p:attrNameLst>
                                      </p:cBhvr>
                                      <p:to>
                                        <p:strVal val="visible"/>
                                      </p:to>
                                    </p:set>
                                    <p:animEffect transition="in" filter="fade">
                                      <p:cBhvr>
                                        <p:cTn id="14" dur="1000"/>
                                        <p:tgtEl>
                                          <p:spTgt spid="5124">
                                            <p:txEl>
                                              <p:pRg st="2" end="2"/>
                                            </p:txEl>
                                          </p:spTgt>
                                        </p:tgtEl>
                                      </p:cBhvr>
                                    </p:animEffect>
                                    <p:anim calcmode="lin" valueType="num">
                                      <p:cBhvr>
                                        <p:cTn id="15" dur="1000" fill="hold"/>
                                        <p:tgtEl>
                                          <p:spTgt spid="512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1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124">
                                            <p:txEl>
                                              <p:pRg st="4" end="4"/>
                                            </p:txEl>
                                          </p:spTgt>
                                        </p:tgtEl>
                                        <p:attrNameLst>
                                          <p:attrName>style.visibility</p:attrName>
                                        </p:attrNameLst>
                                      </p:cBhvr>
                                      <p:to>
                                        <p:strVal val="visible"/>
                                      </p:to>
                                    </p:set>
                                    <p:animEffect transition="in" filter="fade">
                                      <p:cBhvr>
                                        <p:cTn id="21" dur="1000"/>
                                        <p:tgtEl>
                                          <p:spTgt spid="5124">
                                            <p:txEl>
                                              <p:pRg st="4" end="4"/>
                                            </p:txEl>
                                          </p:spTgt>
                                        </p:tgtEl>
                                      </p:cBhvr>
                                    </p:animEffect>
                                    <p:anim calcmode="lin" valueType="num">
                                      <p:cBhvr>
                                        <p:cTn id="22" dur="1000" fill="hold"/>
                                        <p:tgtEl>
                                          <p:spTgt spid="512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12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124">
                                            <p:txEl>
                                              <p:pRg st="6" end="6"/>
                                            </p:txEl>
                                          </p:spTgt>
                                        </p:tgtEl>
                                        <p:attrNameLst>
                                          <p:attrName>style.visibility</p:attrName>
                                        </p:attrNameLst>
                                      </p:cBhvr>
                                      <p:to>
                                        <p:strVal val="visible"/>
                                      </p:to>
                                    </p:set>
                                    <p:animEffect transition="in" filter="fade">
                                      <p:cBhvr>
                                        <p:cTn id="28" dur="1000"/>
                                        <p:tgtEl>
                                          <p:spTgt spid="5124">
                                            <p:txEl>
                                              <p:pRg st="6" end="6"/>
                                            </p:txEl>
                                          </p:spTgt>
                                        </p:tgtEl>
                                      </p:cBhvr>
                                    </p:animEffect>
                                    <p:anim calcmode="lin" valueType="num">
                                      <p:cBhvr>
                                        <p:cTn id="29" dur="1000" fill="hold"/>
                                        <p:tgtEl>
                                          <p:spTgt spid="512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512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124">
                                            <p:txEl>
                                              <p:pRg st="7" end="7"/>
                                            </p:txEl>
                                          </p:spTgt>
                                        </p:tgtEl>
                                        <p:attrNameLst>
                                          <p:attrName>style.visibility</p:attrName>
                                        </p:attrNameLst>
                                      </p:cBhvr>
                                      <p:to>
                                        <p:strVal val="visible"/>
                                      </p:to>
                                    </p:set>
                                    <p:animEffect transition="in" filter="fade">
                                      <p:cBhvr>
                                        <p:cTn id="35" dur="1000"/>
                                        <p:tgtEl>
                                          <p:spTgt spid="5124">
                                            <p:txEl>
                                              <p:pRg st="7" end="7"/>
                                            </p:txEl>
                                          </p:spTgt>
                                        </p:tgtEl>
                                      </p:cBhvr>
                                    </p:animEffect>
                                    <p:anim calcmode="lin" valueType="num">
                                      <p:cBhvr>
                                        <p:cTn id="36" dur="1000" fill="hold"/>
                                        <p:tgtEl>
                                          <p:spTgt spid="512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512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124">
                                            <p:txEl>
                                              <p:pRg st="8" end="8"/>
                                            </p:txEl>
                                          </p:spTgt>
                                        </p:tgtEl>
                                        <p:attrNameLst>
                                          <p:attrName>style.visibility</p:attrName>
                                        </p:attrNameLst>
                                      </p:cBhvr>
                                      <p:to>
                                        <p:strVal val="visible"/>
                                      </p:to>
                                    </p:set>
                                    <p:animEffect transition="in" filter="fade">
                                      <p:cBhvr>
                                        <p:cTn id="42" dur="1000"/>
                                        <p:tgtEl>
                                          <p:spTgt spid="5124">
                                            <p:txEl>
                                              <p:pRg st="8" end="8"/>
                                            </p:txEl>
                                          </p:spTgt>
                                        </p:tgtEl>
                                      </p:cBhvr>
                                    </p:animEffect>
                                    <p:anim calcmode="lin" valueType="num">
                                      <p:cBhvr>
                                        <p:cTn id="43" dur="1000" fill="hold"/>
                                        <p:tgtEl>
                                          <p:spTgt spid="512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512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4">
                                            <p:txEl>
                                              <p:pRg st="9" end="9"/>
                                            </p:txEl>
                                          </p:spTgt>
                                        </p:tgtEl>
                                        <p:attrNameLst>
                                          <p:attrName>style.visibility</p:attrName>
                                        </p:attrNameLst>
                                      </p:cBhvr>
                                      <p:to>
                                        <p:strVal val="visible"/>
                                      </p:to>
                                    </p:set>
                                    <p:animEffect transition="in" filter="fade">
                                      <p:cBhvr>
                                        <p:cTn id="49" dur="1000"/>
                                        <p:tgtEl>
                                          <p:spTgt spid="5124">
                                            <p:txEl>
                                              <p:pRg st="9" end="9"/>
                                            </p:txEl>
                                          </p:spTgt>
                                        </p:tgtEl>
                                      </p:cBhvr>
                                    </p:animEffect>
                                    <p:anim calcmode="lin" valueType="num">
                                      <p:cBhvr>
                                        <p:cTn id="50" dur="1000" fill="hold"/>
                                        <p:tgtEl>
                                          <p:spTgt spid="512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512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2" descr="voet4_figun_26_p920"/>
          <p:cNvPicPr>
            <a:picLocks noChangeAspect="1" noChangeArrowheads="1"/>
          </p:cNvPicPr>
          <p:nvPr/>
        </p:nvPicPr>
        <p:blipFill>
          <a:blip r:embed="rId2">
            <a:extLst>
              <a:ext uri="{28A0092B-C50C-407E-A947-70E740481C1C}">
                <a14:useLocalDpi xmlns:a14="http://schemas.microsoft.com/office/drawing/2010/main" val="0"/>
              </a:ext>
            </a:extLst>
          </a:blip>
          <a:srcRect t="5841" b="13496"/>
          <a:stretch>
            <a:fillRect/>
          </a:stretch>
        </p:blipFill>
        <p:spPr bwMode="auto">
          <a:xfrm>
            <a:off x="457200" y="457200"/>
            <a:ext cx="803116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4"/>
          <p:cNvSpPr>
            <a:spLocks noGrp="1" noChangeArrowheads="1"/>
          </p:cNvSpPr>
          <p:nvPr/>
        </p:nvSpPr>
        <p:spPr bwMode="auto">
          <a:xfrm>
            <a:off x="1600200" y="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RNAP Reaction</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8195" name="Rectangle 3"/>
          <p:cNvSpPr>
            <a:spLocks noChangeArrowheads="1"/>
          </p:cNvSpPr>
          <p:nvPr/>
        </p:nvSpPr>
        <p:spPr bwMode="auto">
          <a:xfrm>
            <a:off x="304800" y="2610683"/>
            <a:ext cx="871061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800" dirty="0">
                <a:solidFill>
                  <a:srgbClr val="00B050"/>
                </a:solidFill>
                <a:latin typeface="Calibri" pitchFamily="34" charset="0"/>
                <a:ea typeface="Cambria" pitchFamily="18" charset="0"/>
                <a:cs typeface="Times New Roman" pitchFamily="18" charset="0"/>
              </a:rPr>
              <a:t>Using the </a:t>
            </a:r>
            <a:r>
              <a:rPr lang="en-US" altLang="en-US" sz="1800" dirty="0" smtClean="0">
                <a:solidFill>
                  <a:srgbClr val="00B050"/>
                </a:solidFill>
                <a:latin typeface="Calibri" pitchFamily="34" charset="0"/>
                <a:ea typeface="Cambria" pitchFamily="18" charset="0"/>
                <a:cs typeface="Times New Roman" pitchFamily="18" charset="0"/>
              </a:rPr>
              <a:t>noncoding/antisense </a:t>
            </a:r>
            <a:r>
              <a:rPr lang="en-US" altLang="en-US" sz="1800" dirty="0">
                <a:solidFill>
                  <a:srgbClr val="00B050"/>
                </a:solidFill>
                <a:latin typeface="Calibri" pitchFamily="34" charset="0"/>
                <a:ea typeface="Cambria" pitchFamily="18" charset="0"/>
                <a:cs typeface="Times New Roman" pitchFamily="18" charset="0"/>
              </a:rPr>
              <a:t>DNA strand as a template </a:t>
            </a:r>
            <a:r>
              <a:rPr lang="en-US" altLang="en-US" sz="1800" dirty="0">
                <a:latin typeface="Calibri" pitchFamily="34" charset="0"/>
                <a:ea typeface="Cambria" pitchFamily="18" charset="0"/>
                <a:cs typeface="Times New Roman" pitchFamily="18" charset="0"/>
              </a:rPr>
              <a:t>together with </a:t>
            </a:r>
            <a:r>
              <a:rPr lang="en-US" altLang="en-US" sz="1800" dirty="0" err="1" smtClean="0">
                <a:latin typeface="Calibri" pitchFamily="34" charset="0"/>
                <a:ea typeface="Cambria" pitchFamily="18" charset="0"/>
                <a:cs typeface="Times New Roman" pitchFamily="18" charset="0"/>
              </a:rPr>
              <a:t>ribonucleoside</a:t>
            </a:r>
            <a:r>
              <a:rPr lang="en-US" altLang="en-US" sz="1800" dirty="0" smtClean="0">
                <a:latin typeface="Calibri" pitchFamily="34" charset="0"/>
                <a:ea typeface="Cambria" pitchFamily="18" charset="0"/>
                <a:cs typeface="Times New Roman" pitchFamily="18" charset="0"/>
              </a:rPr>
              <a:t> </a:t>
            </a:r>
            <a:r>
              <a:rPr lang="en-US" altLang="en-US" sz="1800" dirty="0">
                <a:latin typeface="Calibri" pitchFamily="34" charset="0"/>
                <a:ea typeface="Cambria" pitchFamily="18" charset="0"/>
                <a:cs typeface="Times New Roman" pitchFamily="18" charset="0"/>
              </a:rPr>
              <a:t>triphosphates (NTPs), RNAPs undertake the gradual synthesis or polymerization of an RNA strand in a reaction driven by the hydrolysis of pyrophosphate (</a:t>
            </a:r>
            <a:r>
              <a:rPr lang="en-US" altLang="en-US" sz="1800" dirty="0" err="1">
                <a:latin typeface="Calibri" pitchFamily="34" charset="0"/>
                <a:ea typeface="Cambria" pitchFamily="18" charset="0"/>
                <a:cs typeface="Times New Roman" pitchFamily="18" charset="0"/>
              </a:rPr>
              <a:t>PPi</a:t>
            </a:r>
            <a:r>
              <a:rPr lang="en-US" altLang="en-US" sz="1800" dirty="0">
                <a:latin typeface="Calibri" pitchFamily="34" charset="0"/>
                <a:ea typeface="Cambria" pitchFamily="18" charset="0"/>
                <a:cs typeface="Times New Roman" pitchFamily="18" charset="0"/>
              </a:rPr>
              <a:t>)</a:t>
            </a:r>
          </a:p>
          <a:p>
            <a:pPr>
              <a:spcBef>
                <a:spcPct val="0"/>
              </a:spcBef>
              <a:buFontTx/>
              <a:buChar char="-"/>
            </a:pPr>
            <a:endParaRPr lang="en-US" altLang="en-US" sz="1800" dirty="0">
              <a:latin typeface="Calibri" pitchFamily="34" charset="0"/>
              <a:ea typeface="Cambria" pitchFamily="18" charset="0"/>
              <a:cs typeface="Times New Roman" pitchFamily="18" charset="0"/>
            </a:endParaRPr>
          </a:p>
          <a:p>
            <a:pPr>
              <a:spcBef>
                <a:spcPct val="0"/>
              </a:spcBef>
              <a:buFontTx/>
              <a:buChar char="-"/>
            </a:pPr>
            <a:r>
              <a:rPr lang="en-US" altLang="en-US" sz="1800" dirty="0">
                <a:latin typeface="Calibri" pitchFamily="34" charset="0"/>
                <a:ea typeface="Cambria" pitchFamily="18" charset="0"/>
                <a:cs typeface="Times New Roman" pitchFamily="18" charset="0"/>
              </a:rPr>
              <a:t>The sequence of RNA strand is guided by virtue of the ability of incoming NTPs—</a:t>
            </a:r>
            <a:r>
              <a:rPr lang="en-US" altLang="en-US" sz="1800" dirty="0" err="1">
                <a:latin typeface="Calibri" pitchFamily="34" charset="0"/>
                <a:ea typeface="Cambria" pitchFamily="18" charset="0"/>
                <a:cs typeface="Times New Roman" pitchFamily="18" charset="0"/>
              </a:rPr>
              <a:t>eg</a:t>
            </a:r>
            <a:r>
              <a:rPr lang="en-US" altLang="en-US" sz="1800" dirty="0">
                <a:latin typeface="Calibri" pitchFamily="34" charset="0"/>
                <a:ea typeface="Cambria" pitchFamily="18" charset="0"/>
                <a:cs typeface="Times New Roman" pitchFamily="18" charset="0"/>
              </a:rPr>
              <a:t> ATP, CTP, GTP and UTP—to engage in </a:t>
            </a:r>
            <a:r>
              <a:rPr lang="en-US" altLang="en-US" sz="1800" dirty="0">
                <a:solidFill>
                  <a:srgbClr val="FF0000"/>
                </a:solidFill>
                <a:latin typeface="Calibri" pitchFamily="34" charset="0"/>
                <a:ea typeface="Cambria" pitchFamily="18" charset="0"/>
                <a:cs typeface="Times New Roman" pitchFamily="18" charset="0"/>
              </a:rPr>
              <a:t>Watson-Crick base pairing </a:t>
            </a:r>
            <a:r>
              <a:rPr lang="en-US" altLang="en-US" sz="1800" dirty="0">
                <a:latin typeface="Calibri" pitchFamily="34" charset="0"/>
                <a:ea typeface="Cambria" pitchFamily="18" charset="0"/>
                <a:cs typeface="Times New Roman" pitchFamily="18" charset="0"/>
              </a:rPr>
              <a:t>with the corresponding bases in the template DNA strand    </a:t>
            </a:r>
          </a:p>
          <a:p>
            <a:pPr>
              <a:spcBef>
                <a:spcPct val="0"/>
              </a:spcBef>
              <a:buFontTx/>
              <a:buChar char="-"/>
            </a:pPr>
            <a:endParaRPr lang="en-US" altLang="en-US" sz="1800" dirty="0">
              <a:latin typeface="Calibri" pitchFamily="34" charset="0"/>
              <a:ea typeface="Cambria" pitchFamily="18" charset="0"/>
              <a:cs typeface="Times New Roman" pitchFamily="18" charset="0"/>
            </a:endParaRPr>
          </a:p>
          <a:p>
            <a:pPr>
              <a:spcBef>
                <a:spcPct val="0"/>
              </a:spcBef>
              <a:buFontTx/>
              <a:buChar char="-"/>
            </a:pPr>
            <a:r>
              <a:rPr lang="en-US" altLang="en-US" sz="1800" dirty="0" smtClean="0">
                <a:solidFill>
                  <a:schemeClr val="tx2"/>
                </a:solidFill>
                <a:latin typeface="Calibri" pitchFamily="34" charset="0"/>
                <a:ea typeface="Cambria" pitchFamily="18" charset="0"/>
                <a:cs typeface="Times New Roman" pitchFamily="18" charset="0"/>
              </a:rPr>
              <a:t>Although devoid of 3’</a:t>
            </a:r>
            <a:r>
              <a:rPr lang="en-US" altLang="en-US" sz="1800" dirty="0" smtClean="0">
                <a:solidFill>
                  <a:schemeClr val="tx2"/>
                </a:solidFill>
                <a:latin typeface="Calibri" pitchFamily="34" charset="0"/>
                <a:ea typeface="Cambria" pitchFamily="18" charset="0"/>
                <a:cs typeface="Times New Roman" pitchFamily="18" charset="0"/>
                <a:sym typeface="Wingdings" panose="05000000000000000000" pitchFamily="2" charset="2"/>
              </a:rPr>
              <a:t>5’ exonuclease activity, </a:t>
            </a:r>
            <a:r>
              <a:rPr lang="en-US" altLang="en-US" sz="1800" dirty="0" smtClean="0">
                <a:solidFill>
                  <a:srgbClr val="00B050"/>
                </a:solidFill>
                <a:latin typeface="Calibri" pitchFamily="34" charset="0"/>
                <a:ea typeface="Cambria" pitchFamily="18" charset="0"/>
                <a:cs typeface="Times New Roman" pitchFamily="18" charset="0"/>
              </a:rPr>
              <a:t>RNAPs nevertheless harbor </a:t>
            </a:r>
            <a:r>
              <a:rPr lang="en-US" altLang="en-US" sz="1800" dirty="0">
                <a:solidFill>
                  <a:srgbClr val="00B050"/>
                </a:solidFill>
                <a:latin typeface="Calibri" pitchFamily="34" charset="0"/>
                <a:ea typeface="Cambria" pitchFamily="18" charset="0"/>
                <a:cs typeface="Times New Roman" pitchFamily="18" charset="0"/>
              </a:rPr>
              <a:t>a varying degree of “proofreading” </a:t>
            </a:r>
            <a:r>
              <a:rPr lang="en-US" altLang="en-US" sz="1800" dirty="0" smtClean="0">
                <a:solidFill>
                  <a:srgbClr val="00B050"/>
                </a:solidFill>
                <a:latin typeface="Calibri" pitchFamily="34" charset="0"/>
                <a:ea typeface="Cambria" pitchFamily="18" charset="0"/>
                <a:cs typeface="Times New Roman" pitchFamily="18" charset="0"/>
              </a:rPr>
              <a:t>abilities</a:t>
            </a:r>
            <a:r>
              <a:rPr lang="en-US" altLang="en-US" sz="1800" dirty="0" smtClean="0">
                <a:latin typeface="Calibri" pitchFamily="34" charset="0"/>
                <a:ea typeface="Cambria" pitchFamily="18" charset="0"/>
                <a:cs typeface="Times New Roman" pitchFamily="18" charset="0"/>
              </a:rPr>
              <a:t>—thus</a:t>
            </a:r>
            <a:r>
              <a:rPr lang="en-US" altLang="en-US" sz="1800" dirty="0">
                <a:latin typeface="Calibri" pitchFamily="34" charset="0"/>
                <a:ea typeface="Cambria" pitchFamily="18" charset="0"/>
                <a:cs typeface="Times New Roman" pitchFamily="18" charset="0"/>
              </a:rPr>
              <a:t>, they not only stall upon encountering the failure of an incoming NTP to properly base pair with the corresponding template DNA base at the active site but also frequently backtrack to add a level of quality control to their </a:t>
            </a:r>
            <a:r>
              <a:rPr lang="en-US" altLang="en-US" sz="1800" dirty="0" smtClean="0">
                <a:latin typeface="Calibri" pitchFamily="34" charset="0"/>
                <a:ea typeface="Cambria" pitchFamily="18" charset="0"/>
                <a:cs typeface="Times New Roman" pitchFamily="18" charset="0"/>
              </a:rPr>
              <a:t>work</a:t>
            </a:r>
          </a:p>
          <a:p>
            <a:pPr>
              <a:spcBef>
                <a:spcPct val="0"/>
              </a:spcBef>
              <a:buFontTx/>
              <a:buChar char="-"/>
            </a:pPr>
            <a:endParaRPr lang="en-US" altLang="en-US" sz="1800" dirty="0">
              <a:latin typeface="Calibri" pitchFamily="34" charset="0"/>
              <a:ea typeface="Cambria" pitchFamily="18" charset="0"/>
              <a:cs typeface="Times New Roman" pitchFamily="18" charset="0"/>
            </a:endParaRPr>
          </a:p>
          <a:p>
            <a:pPr>
              <a:spcBef>
                <a:spcPct val="0"/>
              </a:spcBef>
              <a:buFontTx/>
              <a:buChar char="-"/>
            </a:pPr>
            <a:r>
              <a:rPr lang="en-US" altLang="en-US" sz="1800" dirty="0" smtClean="0">
                <a:latin typeface="Calibri" pitchFamily="34" charset="0"/>
                <a:ea typeface="Cambria" pitchFamily="18" charset="0"/>
                <a:cs typeface="Times New Roman" pitchFamily="18" charset="0"/>
              </a:rPr>
              <a:t>Unlike DNA replication, the failure to properly proof-read the mRNA transcript is not problematic due to its </a:t>
            </a:r>
            <a:r>
              <a:rPr lang="en-US" altLang="en-US" sz="1800" dirty="0" smtClean="0">
                <a:solidFill>
                  <a:srgbClr val="00B050"/>
                </a:solidFill>
                <a:latin typeface="Calibri" pitchFamily="34" charset="0"/>
                <a:ea typeface="Cambria" pitchFamily="18" charset="0"/>
                <a:cs typeface="Times New Roman" pitchFamily="18" charset="0"/>
              </a:rPr>
              <a:t>transient nature </a:t>
            </a:r>
            <a:r>
              <a:rPr lang="en-US" altLang="en-US" sz="1800" dirty="0" smtClean="0">
                <a:latin typeface="Calibri" pitchFamily="34" charset="0"/>
                <a:ea typeface="Cambria" pitchFamily="18" charset="0"/>
                <a:cs typeface="Times New Roman" pitchFamily="18" charset="0"/>
              </a:rPr>
              <a:t>coupled with the rather </a:t>
            </a:r>
            <a:r>
              <a:rPr lang="en-US" altLang="en-US" sz="1800" dirty="0" smtClean="0">
                <a:solidFill>
                  <a:srgbClr val="00B050"/>
                </a:solidFill>
                <a:latin typeface="Calibri" pitchFamily="34" charset="0"/>
                <a:ea typeface="Cambria" pitchFamily="18" charset="0"/>
                <a:cs typeface="Times New Roman" pitchFamily="18" charset="0"/>
              </a:rPr>
              <a:t>high copy number </a:t>
            </a:r>
            <a:endParaRPr lang="en-US" altLang="en-US" sz="1800" dirty="0">
              <a:solidFill>
                <a:srgbClr val="00B050"/>
              </a:solidFill>
              <a:latin typeface="Calibri" pitchFamily="34" charset="0"/>
              <a:ea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Effect transition="in" filter="fade">
                                      <p:cBhvr>
                                        <p:cTn id="14" dur="1000"/>
                                        <p:tgtEl>
                                          <p:spTgt spid="8195">
                                            <p:txEl>
                                              <p:pRg st="2" end="2"/>
                                            </p:txEl>
                                          </p:spTgt>
                                        </p:tgtEl>
                                      </p:cBhvr>
                                    </p:animEffect>
                                    <p:anim calcmode="lin" valueType="num">
                                      <p:cBhvr>
                                        <p:cTn id="15"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1000"/>
                                        <p:tgtEl>
                                          <p:spTgt spid="8195">
                                            <p:txEl>
                                              <p:pRg st="4" end="4"/>
                                            </p:txEl>
                                          </p:spTgt>
                                        </p:tgtEl>
                                      </p:cBhvr>
                                    </p:animEffect>
                                    <p:anim calcmode="lin" valueType="num">
                                      <p:cBhvr>
                                        <p:cTn id="22" dur="1000" fill="hold"/>
                                        <p:tgtEl>
                                          <p:spTgt spid="819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19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195">
                                            <p:txEl>
                                              <p:pRg st="6" end="6"/>
                                            </p:txEl>
                                          </p:spTgt>
                                        </p:tgtEl>
                                        <p:attrNameLst>
                                          <p:attrName>style.visibility</p:attrName>
                                        </p:attrNameLst>
                                      </p:cBhvr>
                                      <p:to>
                                        <p:strVal val="visible"/>
                                      </p:to>
                                    </p:set>
                                    <p:animEffect transition="in" filter="fade">
                                      <p:cBhvr>
                                        <p:cTn id="28" dur="1000"/>
                                        <p:tgtEl>
                                          <p:spTgt spid="8195">
                                            <p:txEl>
                                              <p:pRg st="6" end="6"/>
                                            </p:txEl>
                                          </p:spTgt>
                                        </p:tgtEl>
                                      </p:cBhvr>
                                    </p:animEffect>
                                    <p:anim calcmode="lin" valueType="num">
                                      <p:cBhvr>
                                        <p:cTn id="29" dur="1000" fill="hold"/>
                                        <p:tgtEl>
                                          <p:spTgt spid="8195">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19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nvSpPr>
        <p:spPr bwMode="auto">
          <a:xfrm>
            <a:off x="1752600" y="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RNA Chain Growth</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9219" name="Picture 2" descr="voet4_fig_26_07"/>
          <p:cNvPicPr>
            <a:picLocks noChangeAspect="1" noChangeArrowheads="1"/>
          </p:cNvPicPr>
          <p:nvPr/>
        </p:nvPicPr>
        <p:blipFill>
          <a:blip r:embed="rId2">
            <a:extLst>
              <a:ext uri="{28A0092B-C50C-407E-A947-70E740481C1C}">
                <a14:useLocalDpi xmlns:a14="http://schemas.microsoft.com/office/drawing/2010/main" val="0"/>
              </a:ext>
            </a:extLst>
          </a:blip>
          <a:srcRect b="16008"/>
          <a:stretch>
            <a:fillRect/>
          </a:stretch>
        </p:blipFill>
        <p:spPr bwMode="auto">
          <a:xfrm>
            <a:off x="144463" y="685800"/>
            <a:ext cx="8847137"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4800" y="3657600"/>
            <a:ext cx="855821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defRPr/>
            </a:pPr>
            <a:r>
              <a:rPr lang="en-US" altLang="en-US" sz="1800" dirty="0" smtClean="0">
                <a:latin typeface="Calibri" pitchFamily="34" charset="0"/>
                <a:ea typeface="Cambria" pitchFamily="18" charset="0"/>
                <a:cs typeface="Times New Roman" pitchFamily="18" charset="0"/>
              </a:rPr>
              <a:t>Like DNA replication, </a:t>
            </a:r>
            <a:r>
              <a:rPr lang="en-US" altLang="en-US" sz="1800" dirty="0" smtClean="0">
                <a:solidFill>
                  <a:srgbClr val="00B050"/>
                </a:solidFill>
                <a:latin typeface="Calibri" pitchFamily="34" charset="0"/>
                <a:ea typeface="Cambria" pitchFamily="18" charset="0"/>
                <a:cs typeface="Times New Roman" pitchFamily="18" charset="0"/>
              </a:rPr>
              <a:t>RNA transcription also proceeds in the 5’</a:t>
            </a:r>
            <a:r>
              <a:rPr lang="en-US" altLang="en-US" sz="1800" dirty="0" smtClean="0">
                <a:solidFill>
                  <a:srgbClr val="00B050"/>
                </a:solidFill>
                <a:latin typeface="Calibri" pitchFamily="34" charset="0"/>
                <a:ea typeface="Cambria" pitchFamily="18" charset="0"/>
                <a:cs typeface="Times New Roman" pitchFamily="18" charset="0"/>
                <a:sym typeface="Wingdings" pitchFamily="2" charset="2"/>
              </a:rPr>
              <a:t>3’ direction</a:t>
            </a:r>
          </a:p>
          <a:p>
            <a:pPr>
              <a:spcBef>
                <a:spcPct val="0"/>
              </a:spcBef>
              <a:buFontTx/>
              <a:buChar char="-"/>
              <a:defRPr/>
            </a:pPr>
            <a:endParaRPr lang="en-US" altLang="en-US" sz="1800" dirty="0" smtClean="0">
              <a:latin typeface="Calibri" pitchFamily="34" charset="0"/>
              <a:ea typeface="Cambria" pitchFamily="18" charset="0"/>
              <a:cs typeface="Times New Roman" pitchFamily="18" charset="0"/>
              <a:sym typeface="Wingdings" pitchFamily="2" charset="2"/>
            </a:endParaRPr>
          </a:p>
          <a:p>
            <a:pPr>
              <a:spcBef>
                <a:spcPct val="0"/>
              </a:spcBef>
              <a:buFontTx/>
              <a:buChar char="-"/>
              <a:defRPr/>
            </a:pPr>
            <a:r>
              <a:rPr lang="en-US" altLang="en-US" sz="1800" dirty="0" smtClean="0">
                <a:latin typeface="Calibri" pitchFamily="34" charset="0"/>
                <a:ea typeface="Cambria" pitchFamily="18" charset="0"/>
                <a:cs typeface="Times New Roman" pitchFamily="18" charset="0"/>
              </a:rPr>
              <a:t>Unlike DNA replication, </a:t>
            </a:r>
            <a:r>
              <a:rPr lang="en-US" altLang="en-US" sz="1800" dirty="0" smtClean="0">
                <a:solidFill>
                  <a:srgbClr val="00B050"/>
                </a:solidFill>
                <a:latin typeface="Calibri" pitchFamily="34" charset="0"/>
                <a:ea typeface="Cambria" pitchFamily="18" charset="0"/>
                <a:cs typeface="Times New Roman" pitchFamily="18" charset="0"/>
              </a:rPr>
              <a:t>RNA transcription involves copying only one strand of DNA—</a:t>
            </a:r>
            <a:r>
              <a:rPr lang="en-US" altLang="en-US" sz="1800" dirty="0" smtClean="0">
                <a:solidFill>
                  <a:schemeClr val="tx2"/>
                </a:solidFill>
                <a:latin typeface="Calibri" pitchFamily="34" charset="0"/>
                <a:ea typeface="Cambria" pitchFamily="18" charset="0"/>
                <a:cs typeface="Times New Roman" pitchFamily="18" charset="0"/>
              </a:rPr>
              <a:t>and the RNAPs harbor an intrinsic ability to initiate transcription without an RNA primer  </a:t>
            </a:r>
          </a:p>
          <a:p>
            <a:pPr marL="0" indent="0">
              <a:spcBef>
                <a:spcPct val="0"/>
              </a:spcBef>
              <a:buFontTx/>
              <a:buNone/>
              <a:defRPr/>
            </a:pPr>
            <a:endParaRPr lang="en-US" altLang="en-US" sz="1800" dirty="0" smtClean="0">
              <a:latin typeface="Calibri" pitchFamily="34" charset="0"/>
              <a:ea typeface="Cambria" pitchFamily="18" charset="0"/>
              <a:cs typeface="Times New Roman" pitchFamily="18" charset="0"/>
              <a:sym typeface="Wingdings" pitchFamily="2" charset="2"/>
            </a:endParaRPr>
          </a:p>
          <a:p>
            <a:pPr>
              <a:spcBef>
                <a:spcPct val="0"/>
              </a:spcBef>
              <a:buFontTx/>
              <a:buChar char="-"/>
              <a:defRPr/>
            </a:pPr>
            <a:r>
              <a:rPr lang="en-US" altLang="en-US" sz="1800" dirty="0" err="1" smtClean="0">
                <a:solidFill>
                  <a:srgbClr val="00B050"/>
                </a:solidFill>
                <a:latin typeface="Calibri" pitchFamily="34" charset="0"/>
                <a:ea typeface="Cambria" pitchFamily="18" charset="0"/>
                <a:cs typeface="Times New Roman" pitchFamily="18" charset="0"/>
                <a:sym typeface="Wingdings" pitchFamily="2" charset="2"/>
              </a:rPr>
              <a:t>Ribonucleoside</a:t>
            </a:r>
            <a:r>
              <a:rPr lang="en-US" altLang="en-US" sz="1800" dirty="0" smtClean="0">
                <a:solidFill>
                  <a:srgbClr val="00B050"/>
                </a:solidFill>
                <a:latin typeface="Calibri" pitchFamily="34" charset="0"/>
                <a:ea typeface="Cambria" pitchFamily="18" charset="0"/>
                <a:cs typeface="Times New Roman" pitchFamily="18" charset="0"/>
                <a:sym typeface="Wingdings" pitchFamily="2" charset="2"/>
              </a:rPr>
              <a:t> triphosphates (NTPs) are added to the growing 3’-end </a:t>
            </a:r>
            <a:r>
              <a:rPr lang="en-US" altLang="en-US" sz="1800" dirty="0" smtClean="0">
                <a:latin typeface="Calibri" pitchFamily="34" charset="0"/>
                <a:ea typeface="Cambria" pitchFamily="18" charset="0"/>
                <a:cs typeface="Times New Roman" pitchFamily="18" charset="0"/>
                <a:sym typeface="Wingdings" pitchFamily="2" charset="2"/>
              </a:rPr>
              <a:t>via nucleophilic attack of the 3’-OH group of the ribose sugar on the </a:t>
            </a:r>
            <a:r>
              <a:rPr lang="en-US" altLang="en-US" sz="1800" dirty="0" smtClean="0">
                <a:latin typeface="Calibri" pitchFamily="34" charset="0"/>
                <a:ea typeface="Cambria" pitchFamily="18" charset="0"/>
                <a:cs typeface="Times New Roman" pitchFamily="18" charset="0"/>
                <a:sym typeface="Symbol"/>
              </a:rPr>
              <a:t>-phosphoryl group of incoming NTP with concomitant release of </a:t>
            </a:r>
            <a:r>
              <a:rPr lang="en-US" altLang="en-US" sz="1800" dirty="0" err="1" smtClean="0">
                <a:latin typeface="Calibri" pitchFamily="34" charset="0"/>
                <a:ea typeface="Cambria" pitchFamily="18" charset="0"/>
                <a:cs typeface="Times New Roman" pitchFamily="18" charset="0"/>
                <a:sym typeface="Symbol"/>
              </a:rPr>
              <a:t>PPi</a:t>
            </a:r>
            <a:r>
              <a:rPr lang="en-US" altLang="en-US" sz="1800" dirty="0" smtClean="0">
                <a:latin typeface="Calibri" pitchFamily="34" charset="0"/>
                <a:ea typeface="Cambria" pitchFamily="18" charset="0"/>
                <a:cs typeface="Times New Roman" pitchFamily="18" charset="0"/>
                <a:sym typeface="Wingdings" pitchFamily="2" charset="2"/>
              </a:rPr>
              <a:t> </a:t>
            </a:r>
          </a:p>
          <a:p>
            <a:pPr marL="0" indent="0">
              <a:spcBef>
                <a:spcPct val="0"/>
              </a:spcBef>
              <a:buFontTx/>
              <a:buNone/>
              <a:defRPr/>
            </a:pPr>
            <a:endParaRPr lang="en-US" altLang="en-US" sz="1800" dirty="0" smtClean="0">
              <a:latin typeface="Calibri" pitchFamily="34" charset="0"/>
              <a:ea typeface="Cambria" pitchFamily="18" charset="0"/>
              <a:cs typeface="Times New Roman" pitchFamily="18" charset="0"/>
            </a:endParaRPr>
          </a:p>
          <a:p>
            <a:pPr>
              <a:spcBef>
                <a:spcPct val="0"/>
              </a:spcBef>
              <a:buFontTx/>
              <a:buChar char="-"/>
              <a:defRPr/>
            </a:pPr>
            <a:r>
              <a:rPr lang="en-US" altLang="en-US" sz="1800" dirty="0" smtClean="0">
                <a:latin typeface="Calibri" pitchFamily="34" charset="0"/>
                <a:ea typeface="Cambria" pitchFamily="18" charset="0"/>
                <a:cs typeface="Times New Roman" pitchFamily="18" charset="0"/>
              </a:rPr>
              <a:t>Like DNA replication, RNA transcription also</a:t>
            </a:r>
            <a:r>
              <a:rPr lang="en-US" altLang="en-US" sz="1800" dirty="0" smtClean="0">
                <a:latin typeface="Calibri" pitchFamily="34" charset="0"/>
                <a:ea typeface="Cambria" pitchFamily="18" charset="0"/>
                <a:cs typeface="Times New Roman" pitchFamily="18" charset="0"/>
                <a:sym typeface="Wingdings" pitchFamily="2" charset="2"/>
              </a:rPr>
              <a:t> requires the formation of a “</a:t>
            </a:r>
            <a:r>
              <a:rPr lang="en-US" altLang="en-US" sz="1800" dirty="0" smtClean="0">
                <a:solidFill>
                  <a:srgbClr val="FF0000"/>
                </a:solidFill>
                <a:latin typeface="Calibri" pitchFamily="34" charset="0"/>
                <a:ea typeface="Cambria" pitchFamily="18" charset="0"/>
                <a:cs typeface="Times New Roman" pitchFamily="18" charset="0"/>
                <a:sym typeface="Wingdings" pitchFamily="2" charset="2"/>
              </a:rPr>
              <a:t>transcription bubble</a:t>
            </a:r>
            <a:r>
              <a:rPr lang="en-US" altLang="en-US" sz="1800" dirty="0" smtClean="0">
                <a:latin typeface="Calibri" pitchFamily="34" charset="0"/>
                <a:ea typeface="Cambria" pitchFamily="18" charset="0"/>
                <a:cs typeface="Times New Roman" pitchFamily="18" charset="0"/>
                <a:sym typeface="Wingdings" pitchFamily="2" charset="2"/>
              </a:rPr>
              <a:t>” in a manner akin to “</a:t>
            </a:r>
            <a:r>
              <a:rPr lang="en-US" altLang="en-US" sz="1800" dirty="0" smtClean="0">
                <a:solidFill>
                  <a:srgbClr val="FF0000"/>
                </a:solidFill>
                <a:latin typeface="Calibri" pitchFamily="34" charset="0"/>
                <a:ea typeface="Cambria" pitchFamily="18" charset="0"/>
                <a:cs typeface="Times New Roman" pitchFamily="18" charset="0"/>
                <a:sym typeface="Wingdings" pitchFamily="2" charset="2"/>
              </a:rPr>
              <a:t>replication bubble</a:t>
            </a:r>
            <a:r>
              <a:rPr lang="en-US" altLang="en-US" sz="1800" dirty="0" smtClean="0">
                <a:latin typeface="Calibri" pitchFamily="34" charset="0"/>
                <a:ea typeface="Cambria" pitchFamily="18" charset="0"/>
                <a:cs typeface="Times New Roman" pitchFamily="18" charset="0"/>
                <a:sym typeface="Wingdings" pitchFamily="2" charset="2"/>
              </a:rPr>
              <a:t>”—recall </a:t>
            </a:r>
            <a:r>
              <a:rPr lang="en-US" altLang="en-US" sz="1800" dirty="0" smtClean="0">
                <a:latin typeface="Calibri" pitchFamily="34" charset="0"/>
                <a:ea typeface="Cambria" pitchFamily="18" charset="0"/>
                <a:cs typeface="Calibri" pitchFamily="34" charset="0"/>
              </a:rPr>
              <a:t>§</a:t>
            </a:r>
            <a:r>
              <a:rPr lang="en-US" altLang="en-US" sz="1800" dirty="0" smtClean="0">
                <a:latin typeface="Calibri" pitchFamily="34" charset="0"/>
                <a:ea typeface="Cambria" pitchFamily="18" charset="0"/>
                <a:cs typeface="Times New Roman" pitchFamily="18" charset="0"/>
                <a:sym typeface="Wingdings" pitchFamily="2" charset="2"/>
              </a:rPr>
              <a:t>4.3</a:t>
            </a:r>
            <a:endParaRPr lang="en-US" altLang="en-US" sz="1800" dirty="0" smtClean="0">
              <a:latin typeface="Calibri" pitchFamily="34" charset="0"/>
              <a:ea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oet4_fig_26_04"/>
          <p:cNvPicPr>
            <a:picLocks noChangeAspect="1" noChangeArrowheads="1"/>
          </p:cNvPicPr>
          <p:nvPr/>
        </p:nvPicPr>
        <p:blipFill>
          <a:blip r:embed="rId2">
            <a:extLst>
              <a:ext uri="{28A0092B-C50C-407E-A947-70E740481C1C}">
                <a14:useLocalDpi xmlns:a14="http://schemas.microsoft.com/office/drawing/2010/main" val="0"/>
              </a:ext>
            </a:extLst>
          </a:blip>
          <a:srcRect b="10640"/>
          <a:stretch>
            <a:fillRect/>
          </a:stretch>
        </p:blipFill>
        <p:spPr bwMode="auto">
          <a:xfrm>
            <a:off x="874713" y="454025"/>
            <a:ext cx="75088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p:cNvSpPr>
            <a:spLocks noGrp="1" noChangeArrowheads="1"/>
          </p:cNvSpPr>
          <p:nvPr/>
        </p:nvSpPr>
        <p:spPr bwMode="auto">
          <a:xfrm>
            <a:off x="1752600" y="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Transcription Bubble</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sp>
        <p:nvSpPr>
          <p:cNvPr id="10244" name="Rectangle 3"/>
          <p:cNvSpPr>
            <a:spLocks noChangeArrowheads="1"/>
          </p:cNvSpPr>
          <p:nvPr/>
        </p:nvSpPr>
        <p:spPr bwMode="auto">
          <a:xfrm>
            <a:off x="228600" y="2673350"/>
            <a:ext cx="8763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spcAft>
                <a:spcPts val="1200"/>
              </a:spcAft>
              <a:buFontTx/>
              <a:buChar char="-"/>
            </a:pPr>
            <a:r>
              <a:rPr lang="en-US" altLang="en-US" sz="1700" dirty="0">
                <a:latin typeface="Calibri" pitchFamily="34" charset="0"/>
                <a:ea typeface="Cambria" pitchFamily="18" charset="0"/>
                <a:cs typeface="Times New Roman" pitchFamily="18" charset="0"/>
              </a:rPr>
              <a:t>During transcription, DNA double helix transiently opens up forming what is called the “</a:t>
            </a:r>
            <a:r>
              <a:rPr lang="en-US" altLang="en-US" sz="1700" dirty="0">
                <a:solidFill>
                  <a:srgbClr val="FF0000"/>
                </a:solidFill>
                <a:latin typeface="Calibri" pitchFamily="34" charset="0"/>
                <a:ea typeface="Cambria" pitchFamily="18" charset="0"/>
                <a:cs typeface="Times New Roman" pitchFamily="18" charset="0"/>
              </a:rPr>
              <a:t>transcription bubble</a:t>
            </a:r>
            <a:r>
              <a:rPr lang="en-US" altLang="en-US" sz="1700" dirty="0">
                <a:latin typeface="Calibri" pitchFamily="34" charset="0"/>
                <a:ea typeface="Cambria" pitchFamily="18" charset="0"/>
                <a:cs typeface="Times New Roman" pitchFamily="18" charset="0"/>
              </a:rPr>
              <a:t>” so as to allow the synthesis of an RNA strand—such a </a:t>
            </a:r>
            <a:r>
              <a:rPr lang="en-US" altLang="en-US" sz="1700" dirty="0" smtClean="0">
                <a:latin typeface="Calibri" pitchFamily="34" charset="0"/>
                <a:ea typeface="Cambria" pitchFamily="18" charset="0"/>
                <a:cs typeface="Times New Roman" pitchFamily="18" charset="0"/>
              </a:rPr>
              <a:t>bubble apparently </a:t>
            </a:r>
            <a:r>
              <a:rPr lang="en-US" altLang="en-US" sz="1700" dirty="0">
                <a:latin typeface="Calibri" pitchFamily="34" charset="0"/>
                <a:ea typeface="Cambria" pitchFamily="18" charset="0"/>
                <a:cs typeface="Times New Roman" pitchFamily="18" charset="0"/>
              </a:rPr>
              <a:t>travels along with the transcriptional machinery as it moves forward </a:t>
            </a:r>
          </a:p>
          <a:p>
            <a:pPr>
              <a:spcBef>
                <a:spcPct val="0"/>
              </a:spcBef>
              <a:spcAft>
                <a:spcPts val="1200"/>
              </a:spcAft>
              <a:buFontTx/>
              <a:buChar char="-"/>
            </a:pPr>
            <a:r>
              <a:rPr lang="en-US" altLang="en-US" sz="1700" dirty="0">
                <a:solidFill>
                  <a:srgbClr val="00B050"/>
                </a:solidFill>
                <a:latin typeface="Calibri" pitchFamily="34" charset="0"/>
                <a:ea typeface="Cambria" pitchFamily="18" charset="0"/>
                <a:cs typeface="Times New Roman" pitchFamily="18" charset="0"/>
              </a:rPr>
              <a:t>DNA strand that serves as a template </a:t>
            </a:r>
            <a:r>
              <a:rPr lang="en-US" altLang="en-US" sz="1700" dirty="0">
                <a:latin typeface="Calibri" pitchFamily="34" charset="0"/>
                <a:ea typeface="Cambria" pitchFamily="18" charset="0"/>
                <a:cs typeface="Times New Roman" pitchFamily="18" charset="0"/>
              </a:rPr>
              <a:t>for the synthesis of an RNA strand is called the “</a:t>
            </a:r>
            <a:r>
              <a:rPr lang="en-US" altLang="en-US" sz="1700" dirty="0">
                <a:solidFill>
                  <a:srgbClr val="00B050"/>
                </a:solidFill>
                <a:latin typeface="Calibri" pitchFamily="34" charset="0"/>
                <a:ea typeface="Cambria" pitchFamily="18" charset="0"/>
                <a:cs typeface="Times New Roman" pitchFamily="18" charset="0"/>
              </a:rPr>
              <a:t>antisense</a:t>
            </a:r>
            <a:r>
              <a:rPr lang="en-US" altLang="en-US" sz="1700" dirty="0">
                <a:latin typeface="Calibri" pitchFamily="34" charset="0"/>
                <a:ea typeface="Cambria" pitchFamily="18" charset="0"/>
                <a:cs typeface="Times New Roman" pitchFamily="18" charset="0"/>
              </a:rPr>
              <a:t>” or the “</a:t>
            </a:r>
            <a:r>
              <a:rPr lang="en-US" altLang="en-US" sz="1700" dirty="0">
                <a:solidFill>
                  <a:srgbClr val="00B050"/>
                </a:solidFill>
                <a:latin typeface="Calibri" pitchFamily="34" charset="0"/>
                <a:ea typeface="Cambria" pitchFamily="18" charset="0"/>
                <a:cs typeface="Times New Roman" pitchFamily="18" charset="0"/>
              </a:rPr>
              <a:t>noncoding</a:t>
            </a:r>
            <a:r>
              <a:rPr lang="en-US" altLang="en-US" sz="1700" dirty="0">
                <a:latin typeface="Calibri" pitchFamily="34" charset="0"/>
                <a:ea typeface="Cambria" pitchFamily="18" charset="0"/>
                <a:cs typeface="Times New Roman" pitchFamily="18" charset="0"/>
              </a:rPr>
              <a:t>” strand—the </a:t>
            </a:r>
            <a:r>
              <a:rPr lang="en-US" altLang="en-US" sz="1700" dirty="0" err="1" smtClean="0">
                <a:solidFill>
                  <a:srgbClr val="0070C0"/>
                </a:solidFill>
                <a:latin typeface="Calibri" pitchFamily="34" charset="0"/>
                <a:ea typeface="Cambria" pitchFamily="18" charset="0"/>
                <a:cs typeface="Times New Roman" pitchFamily="18" charset="0"/>
              </a:rPr>
              <a:t>nontemplate</a:t>
            </a:r>
            <a:r>
              <a:rPr lang="en-US" altLang="en-US" sz="1700" dirty="0" smtClean="0">
                <a:solidFill>
                  <a:srgbClr val="0070C0"/>
                </a:solidFill>
                <a:latin typeface="Calibri" pitchFamily="34" charset="0"/>
                <a:ea typeface="Cambria" pitchFamily="18" charset="0"/>
                <a:cs typeface="Times New Roman" pitchFamily="18" charset="0"/>
              </a:rPr>
              <a:t> </a:t>
            </a:r>
            <a:r>
              <a:rPr lang="en-US" altLang="en-US" sz="1700" dirty="0">
                <a:solidFill>
                  <a:srgbClr val="0070C0"/>
                </a:solidFill>
                <a:latin typeface="Calibri" pitchFamily="34" charset="0"/>
                <a:ea typeface="Cambria" pitchFamily="18" charset="0"/>
                <a:cs typeface="Times New Roman" pitchFamily="18" charset="0"/>
              </a:rPr>
              <a:t>DNA strand </a:t>
            </a:r>
            <a:r>
              <a:rPr lang="en-US" altLang="en-US" sz="1700" dirty="0">
                <a:latin typeface="Calibri" pitchFamily="34" charset="0"/>
                <a:ea typeface="Cambria" pitchFamily="18" charset="0"/>
                <a:cs typeface="Times New Roman" pitchFamily="18" charset="0"/>
              </a:rPr>
              <a:t>is accordingly referred to as the “</a:t>
            </a:r>
            <a:r>
              <a:rPr lang="en-US" altLang="en-US" sz="1700" dirty="0">
                <a:solidFill>
                  <a:srgbClr val="0070C0"/>
                </a:solidFill>
                <a:latin typeface="Calibri" pitchFamily="34" charset="0"/>
                <a:ea typeface="Cambria" pitchFamily="18" charset="0"/>
                <a:cs typeface="Times New Roman" pitchFamily="18" charset="0"/>
              </a:rPr>
              <a:t>sense</a:t>
            </a:r>
            <a:r>
              <a:rPr lang="en-US" altLang="en-US" sz="1700" dirty="0">
                <a:latin typeface="Calibri" pitchFamily="34" charset="0"/>
                <a:ea typeface="Cambria" pitchFamily="18" charset="0"/>
                <a:cs typeface="Times New Roman" pitchFamily="18" charset="0"/>
              </a:rPr>
              <a:t>” or “</a:t>
            </a:r>
            <a:r>
              <a:rPr lang="en-US" altLang="en-US" sz="1700" dirty="0">
                <a:solidFill>
                  <a:srgbClr val="0070C0"/>
                </a:solidFill>
                <a:latin typeface="Calibri" pitchFamily="34" charset="0"/>
                <a:ea typeface="Cambria" pitchFamily="18" charset="0"/>
                <a:cs typeface="Times New Roman" pitchFamily="18" charset="0"/>
              </a:rPr>
              <a:t>coding</a:t>
            </a:r>
            <a:r>
              <a:rPr lang="en-US" altLang="en-US" sz="1700" dirty="0">
                <a:latin typeface="Calibri" pitchFamily="34" charset="0"/>
                <a:ea typeface="Cambria" pitchFamily="18" charset="0"/>
                <a:cs typeface="Times New Roman" pitchFamily="18" charset="0"/>
              </a:rPr>
              <a:t>” strand </a:t>
            </a:r>
          </a:p>
          <a:p>
            <a:pPr>
              <a:spcBef>
                <a:spcPct val="0"/>
              </a:spcBef>
              <a:spcAft>
                <a:spcPts val="1200"/>
              </a:spcAft>
              <a:buFontTx/>
              <a:buChar char="-"/>
            </a:pPr>
            <a:r>
              <a:rPr lang="en-US" altLang="en-US" sz="1700" dirty="0">
                <a:latin typeface="Calibri" pitchFamily="34" charset="0"/>
                <a:ea typeface="Cambria" pitchFamily="18" charset="0"/>
                <a:cs typeface="Times New Roman" pitchFamily="18" charset="0"/>
              </a:rPr>
              <a:t>Save for U</a:t>
            </a:r>
            <a:r>
              <a:rPr lang="en-US" altLang="en-US" sz="1700" dirty="0">
                <a:latin typeface="Calibri" pitchFamily="34" charset="0"/>
                <a:ea typeface="Cambria" pitchFamily="18" charset="0"/>
                <a:cs typeface="Times New Roman" pitchFamily="18" charset="0"/>
                <a:sym typeface="Wingdings" pitchFamily="2" charset="2"/>
              </a:rPr>
              <a:t>T replacement</a:t>
            </a:r>
            <a:r>
              <a:rPr lang="en-US" altLang="en-US" sz="1700" dirty="0">
                <a:latin typeface="Calibri" pitchFamily="34" charset="0"/>
                <a:ea typeface="Cambria" pitchFamily="18" charset="0"/>
                <a:cs typeface="Times New Roman" pitchFamily="18" charset="0"/>
              </a:rPr>
              <a:t>, </a:t>
            </a:r>
            <a:r>
              <a:rPr lang="en-US" altLang="en-US" sz="1700" dirty="0">
                <a:solidFill>
                  <a:srgbClr val="00B050"/>
                </a:solidFill>
                <a:latin typeface="Calibri" pitchFamily="34" charset="0"/>
                <a:ea typeface="Cambria" pitchFamily="18" charset="0"/>
                <a:cs typeface="Times New Roman" pitchFamily="18" charset="0"/>
              </a:rPr>
              <a:t>the nucleotide sequence of </a:t>
            </a:r>
            <a:r>
              <a:rPr lang="en-US" altLang="en-US" sz="1700" dirty="0">
                <a:solidFill>
                  <a:srgbClr val="FF0000"/>
                </a:solidFill>
                <a:latin typeface="Calibri" pitchFamily="34" charset="0"/>
                <a:ea typeface="Cambria" pitchFamily="18" charset="0"/>
                <a:cs typeface="Times New Roman" pitchFamily="18" charset="0"/>
              </a:rPr>
              <a:t>the newly transcribed RNA </a:t>
            </a:r>
            <a:r>
              <a:rPr lang="en-US" altLang="en-US" sz="1700" dirty="0">
                <a:solidFill>
                  <a:srgbClr val="00B050"/>
                </a:solidFill>
                <a:latin typeface="Calibri" pitchFamily="34" charset="0"/>
                <a:ea typeface="Cambria" pitchFamily="18" charset="0"/>
                <a:cs typeface="Times New Roman" pitchFamily="18" charset="0"/>
              </a:rPr>
              <a:t>strand is identical to the </a:t>
            </a:r>
            <a:r>
              <a:rPr lang="en-US" altLang="en-US" sz="1700" dirty="0" err="1" smtClean="0">
                <a:solidFill>
                  <a:srgbClr val="0070C0"/>
                </a:solidFill>
                <a:latin typeface="Calibri" pitchFamily="34" charset="0"/>
                <a:ea typeface="Cambria" pitchFamily="18" charset="0"/>
                <a:cs typeface="Times New Roman" pitchFamily="18" charset="0"/>
              </a:rPr>
              <a:t>nontemplate</a:t>
            </a:r>
            <a:r>
              <a:rPr lang="en-US" altLang="en-US" sz="1700" dirty="0" smtClean="0">
                <a:solidFill>
                  <a:srgbClr val="0070C0"/>
                </a:solidFill>
                <a:latin typeface="Calibri" pitchFamily="34" charset="0"/>
                <a:ea typeface="Cambria" pitchFamily="18" charset="0"/>
                <a:cs typeface="Times New Roman" pitchFamily="18" charset="0"/>
              </a:rPr>
              <a:t>/coding/sense </a:t>
            </a:r>
            <a:r>
              <a:rPr lang="en-US" altLang="en-US" sz="1700" dirty="0">
                <a:solidFill>
                  <a:srgbClr val="0070C0"/>
                </a:solidFill>
                <a:latin typeface="Calibri" pitchFamily="34" charset="0"/>
                <a:ea typeface="Cambria" pitchFamily="18" charset="0"/>
                <a:cs typeface="Times New Roman" pitchFamily="18" charset="0"/>
              </a:rPr>
              <a:t>DNA strand</a:t>
            </a:r>
          </a:p>
          <a:p>
            <a:pPr>
              <a:spcBef>
                <a:spcPct val="0"/>
              </a:spcBef>
              <a:spcAft>
                <a:spcPts val="1200"/>
              </a:spcAft>
              <a:buFontTx/>
              <a:buChar char="-"/>
            </a:pPr>
            <a:r>
              <a:rPr lang="en-US" altLang="en-US" sz="1700" dirty="0">
                <a:latin typeface="Calibri" pitchFamily="34" charset="0"/>
                <a:ea typeface="Cambria" pitchFamily="18" charset="0"/>
                <a:cs typeface="Times New Roman" pitchFamily="18" charset="0"/>
              </a:rPr>
              <a:t>What may serve as a </a:t>
            </a:r>
            <a:r>
              <a:rPr lang="en-US" altLang="en-US" sz="1700" dirty="0" smtClean="0">
                <a:latin typeface="Calibri" pitchFamily="34" charset="0"/>
                <a:ea typeface="Cambria" pitchFamily="18" charset="0"/>
                <a:cs typeface="Times New Roman" pitchFamily="18" charset="0"/>
              </a:rPr>
              <a:t>noncoding </a:t>
            </a:r>
            <a:r>
              <a:rPr lang="en-US" altLang="en-US" sz="1700" dirty="0">
                <a:latin typeface="Calibri" pitchFamily="34" charset="0"/>
                <a:ea typeface="Cambria" pitchFamily="18" charset="0"/>
                <a:cs typeface="Times New Roman" pitchFamily="18" charset="0"/>
              </a:rPr>
              <a:t>strand during the transcription of one gene can also serve as a coding strand during the transcription of another </a:t>
            </a:r>
            <a:r>
              <a:rPr lang="en-US" altLang="en-US" sz="1700" dirty="0" smtClean="0">
                <a:latin typeface="Calibri" pitchFamily="34" charset="0"/>
                <a:ea typeface="Cambria" pitchFamily="18" charset="0"/>
                <a:cs typeface="Times New Roman" pitchFamily="18" charset="0"/>
              </a:rPr>
              <a:t>gene—</a:t>
            </a:r>
            <a:r>
              <a:rPr lang="en-US" altLang="en-US" sz="1700" dirty="0" err="1" smtClean="0">
                <a:latin typeface="Calibri" pitchFamily="34" charset="0"/>
                <a:ea typeface="Cambria" pitchFamily="18" charset="0"/>
                <a:cs typeface="Times New Roman" pitchFamily="18" charset="0"/>
              </a:rPr>
              <a:t>ie</a:t>
            </a:r>
            <a:r>
              <a:rPr lang="en-US" altLang="en-US" sz="1700" dirty="0" smtClean="0">
                <a:latin typeface="Calibri" pitchFamily="34" charset="0"/>
                <a:ea typeface="Cambria" pitchFamily="18" charset="0"/>
                <a:cs typeface="Times New Roman" pitchFamily="18" charset="0"/>
              </a:rPr>
              <a:t> </a:t>
            </a:r>
            <a:r>
              <a:rPr lang="en-US" altLang="en-US" sz="1700" dirty="0">
                <a:solidFill>
                  <a:srgbClr val="00B050"/>
                </a:solidFill>
                <a:latin typeface="Calibri" pitchFamily="34" charset="0"/>
                <a:ea typeface="Cambria" pitchFamily="18" charset="0"/>
                <a:cs typeface="Times New Roman" pitchFamily="18" charset="0"/>
              </a:rPr>
              <a:t>both strands of DNA may carry coding information!</a:t>
            </a:r>
          </a:p>
          <a:p>
            <a:pPr>
              <a:spcBef>
                <a:spcPct val="0"/>
              </a:spcBef>
              <a:spcAft>
                <a:spcPts val="1200"/>
              </a:spcAft>
              <a:buFontTx/>
              <a:buChar char="-"/>
            </a:pPr>
            <a:r>
              <a:rPr lang="en-US" altLang="en-US" sz="1700" dirty="0">
                <a:solidFill>
                  <a:srgbClr val="00B050"/>
                </a:solidFill>
                <a:latin typeface="Calibri" pitchFamily="34" charset="0"/>
                <a:ea typeface="Cambria" pitchFamily="18" charset="0"/>
                <a:cs typeface="Times New Roman" pitchFamily="18" charset="0"/>
              </a:rPr>
              <a:t>Only about 20% of DNA </a:t>
            </a:r>
            <a:r>
              <a:rPr lang="en-US" altLang="en-US" sz="1700" dirty="0" smtClean="0">
                <a:solidFill>
                  <a:srgbClr val="00B050"/>
                </a:solidFill>
                <a:latin typeface="Calibri" pitchFamily="34" charset="0"/>
                <a:ea typeface="Cambria" pitchFamily="18" charset="0"/>
                <a:cs typeface="Times New Roman" pitchFamily="18" charset="0"/>
              </a:rPr>
              <a:t>coding sequences </a:t>
            </a:r>
            <a:r>
              <a:rPr lang="en-US" altLang="en-US" sz="1700" dirty="0">
                <a:solidFill>
                  <a:srgbClr val="00B050"/>
                </a:solidFill>
                <a:latin typeface="Calibri" pitchFamily="34" charset="0"/>
                <a:ea typeface="Cambria" pitchFamily="18" charset="0"/>
                <a:cs typeface="Times New Roman" pitchFamily="18" charset="0"/>
              </a:rPr>
              <a:t>(or genes) encode </a:t>
            </a:r>
            <a:r>
              <a:rPr lang="en-US" altLang="en-US" sz="1700" dirty="0" smtClean="0">
                <a:solidFill>
                  <a:srgbClr val="00B050"/>
                </a:solidFill>
                <a:latin typeface="Calibri" pitchFamily="34" charset="0"/>
                <a:ea typeface="Cambria" pitchFamily="18" charset="0"/>
                <a:cs typeface="Times New Roman" pitchFamily="18" charset="0"/>
              </a:rPr>
              <a:t>mRNA</a:t>
            </a:r>
            <a:r>
              <a:rPr lang="en-US" altLang="en-US" sz="1700" dirty="0" smtClean="0">
                <a:latin typeface="Calibri" pitchFamily="34" charset="0"/>
                <a:ea typeface="Cambria" pitchFamily="18" charset="0"/>
                <a:cs typeface="Times New Roman" pitchFamily="18" charset="0"/>
              </a:rPr>
              <a:t> </a:t>
            </a:r>
            <a:r>
              <a:rPr lang="en-US" altLang="en-US" sz="1700" dirty="0">
                <a:latin typeface="Calibri" pitchFamily="34" charset="0"/>
                <a:ea typeface="Cambria" pitchFamily="18" charset="0"/>
                <a:cs typeface="Times New Roman" pitchFamily="18" charset="0"/>
              </a:rPr>
              <a:t>directed for protein synthesis—what do the remaining 80% genes </a:t>
            </a:r>
            <a:r>
              <a:rPr lang="en-US" altLang="en-US" sz="1700" dirty="0" smtClean="0">
                <a:latin typeface="Calibri" pitchFamily="34" charset="0"/>
                <a:ea typeface="Cambria" pitchFamily="18" charset="0"/>
                <a:cs typeface="Times New Roman" pitchFamily="18" charset="0"/>
              </a:rPr>
              <a:t>encode?! </a:t>
            </a:r>
            <a:endParaRPr lang="en-US" altLang="en-US" sz="1700" dirty="0">
              <a:latin typeface="Calibri" pitchFamily="34" charset="0"/>
              <a:ea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fade">
                                      <p:cBhvr>
                                        <p:cTn id="7" dur="1000"/>
                                        <p:tgtEl>
                                          <p:spTgt spid="10244">
                                            <p:txEl>
                                              <p:pRg st="0" end="0"/>
                                            </p:txEl>
                                          </p:spTgt>
                                        </p:tgtEl>
                                      </p:cBhvr>
                                    </p:animEffect>
                                    <p:anim calcmode="lin" valueType="num">
                                      <p:cBhvr>
                                        <p:cTn id="8" dur="10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4">
                                            <p:txEl>
                                              <p:pRg st="1" end="1"/>
                                            </p:txEl>
                                          </p:spTgt>
                                        </p:tgtEl>
                                        <p:attrNameLst>
                                          <p:attrName>style.visibility</p:attrName>
                                        </p:attrNameLst>
                                      </p:cBhvr>
                                      <p:to>
                                        <p:strVal val="visible"/>
                                      </p:to>
                                    </p:set>
                                    <p:animEffect transition="in" filter="fade">
                                      <p:cBhvr>
                                        <p:cTn id="14" dur="1000"/>
                                        <p:tgtEl>
                                          <p:spTgt spid="10244">
                                            <p:txEl>
                                              <p:pRg st="1" end="1"/>
                                            </p:txEl>
                                          </p:spTgt>
                                        </p:tgtEl>
                                      </p:cBhvr>
                                    </p:animEffect>
                                    <p:anim calcmode="lin" valueType="num">
                                      <p:cBhvr>
                                        <p:cTn id="15" dur="1000" fill="hold"/>
                                        <p:tgtEl>
                                          <p:spTgt spid="1024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4">
                                            <p:txEl>
                                              <p:pRg st="2" end="2"/>
                                            </p:txEl>
                                          </p:spTgt>
                                        </p:tgtEl>
                                        <p:attrNameLst>
                                          <p:attrName>style.visibility</p:attrName>
                                        </p:attrNameLst>
                                      </p:cBhvr>
                                      <p:to>
                                        <p:strVal val="visible"/>
                                      </p:to>
                                    </p:set>
                                    <p:animEffect transition="in" filter="fade">
                                      <p:cBhvr>
                                        <p:cTn id="21" dur="1000"/>
                                        <p:tgtEl>
                                          <p:spTgt spid="10244">
                                            <p:txEl>
                                              <p:pRg st="2" end="2"/>
                                            </p:txEl>
                                          </p:spTgt>
                                        </p:tgtEl>
                                      </p:cBhvr>
                                    </p:animEffect>
                                    <p:anim calcmode="lin" valueType="num">
                                      <p:cBhvr>
                                        <p:cTn id="22" dur="10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44">
                                            <p:txEl>
                                              <p:pRg st="3" end="3"/>
                                            </p:txEl>
                                          </p:spTgt>
                                        </p:tgtEl>
                                        <p:attrNameLst>
                                          <p:attrName>style.visibility</p:attrName>
                                        </p:attrNameLst>
                                      </p:cBhvr>
                                      <p:to>
                                        <p:strVal val="visible"/>
                                      </p:to>
                                    </p:set>
                                    <p:animEffect transition="in" filter="fade">
                                      <p:cBhvr>
                                        <p:cTn id="28" dur="1000"/>
                                        <p:tgtEl>
                                          <p:spTgt spid="10244">
                                            <p:txEl>
                                              <p:pRg st="3" end="3"/>
                                            </p:txEl>
                                          </p:spTgt>
                                        </p:tgtEl>
                                      </p:cBhvr>
                                    </p:animEffect>
                                    <p:anim calcmode="lin" valueType="num">
                                      <p:cBhvr>
                                        <p:cTn id="29" dur="1000" fill="hold"/>
                                        <p:tgtEl>
                                          <p:spTgt spid="1024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44">
                                            <p:txEl>
                                              <p:pRg st="4" end="4"/>
                                            </p:txEl>
                                          </p:spTgt>
                                        </p:tgtEl>
                                        <p:attrNameLst>
                                          <p:attrName>style.visibility</p:attrName>
                                        </p:attrNameLst>
                                      </p:cBhvr>
                                      <p:to>
                                        <p:strVal val="visible"/>
                                      </p:to>
                                    </p:set>
                                    <p:animEffect transition="in" filter="fade">
                                      <p:cBhvr>
                                        <p:cTn id="35" dur="1000"/>
                                        <p:tgtEl>
                                          <p:spTgt spid="10244">
                                            <p:txEl>
                                              <p:pRg st="4" end="4"/>
                                            </p:txEl>
                                          </p:spTgt>
                                        </p:tgtEl>
                                      </p:cBhvr>
                                    </p:animEffect>
                                    <p:anim calcmode="lin" valueType="num">
                                      <p:cBhvr>
                                        <p:cTn id="36" dur="1000" fill="hold"/>
                                        <p:tgtEl>
                                          <p:spTgt spid="1024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nvSpPr>
        <p:spPr bwMode="auto">
          <a:xfrm>
            <a:off x="1752600" y="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lgn="ctr">
              <a:spcBef>
                <a:spcPct val="0"/>
              </a:spcBef>
              <a:buFontTx/>
              <a:buNone/>
            </a:pPr>
            <a:r>
              <a:rPr lang="en-US" altLang="en-US" sz="2400" b="1">
                <a:solidFill>
                  <a:srgbClr val="FF6D09"/>
                </a:solidFill>
                <a:latin typeface="Arial" pitchFamily="34" charset="0"/>
              </a:rPr>
              <a:t>DNA Supercoiling During Transcription</a:t>
            </a:r>
            <a:endParaRPr lang="en-US" altLang="en-US" sz="2400">
              <a:solidFill>
                <a:srgbClr val="FF6D09"/>
              </a:solidFill>
              <a:latin typeface="Arial" pitchFamily="34" charset="0"/>
            </a:endParaRPr>
          </a:p>
          <a:p>
            <a:pPr algn="ctr">
              <a:spcBef>
                <a:spcPct val="0"/>
              </a:spcBef>
              <a:buFontTx/>
              <a:buNone/>
            </a:pPr>
            <a:endParaRPr lang="en-US" altLang="en-US" sz="2400">
              <a:solidFill>
                <a:srgbClr val="FF6D09"/>
              </a:solidFill>
              <a:latin typeface="Arial" pitchFamily="34" charset="0"/>
            </a:endParaRPr>
          </a:p>
          <a:p>
            <a:pPr>
              <a:spcBef>
                <a:spcPct val="0"/>
              </a:spcBef>
            </a:pPr>
            <a:endParaRPr lang="en-US" altLang="en-US" sz="2400">
              <a:solidFill>
                <a:srgbClr val="FF6D09"/>
              </a:solidFill>
              <a:latin typeface="Arial" pitchFamily="34" charset="0"/>
            </a:endParaRPr>
          </a:p>
        </p:txBody>
      </p:sp>
      <p:pic>
        <p:nvPicPr>
          <p:cNvPr id="11267" name="Picture 2" descr="voet4_fig_26_08"/>
          <p:cNvPicPr>
            <a:picLocks noChangeAspect="1" noChangeArrowheads="1"/>
          </p:cNvPicPr>
          <p:nvPr/>
        </p:nvPicPr>
        <p:blipFill>
          <a:blip r:embed="rId2">
            <a:extLst>
              <a:ext uri="{28A0092B-C50C-407E-A947-70E740481C1C}">
                <a14:useLocalDpi xmlns:a14="http://schemas.microsoft.com/office/drawing/2010/main" val="0"/>
              </a:ext>
            </a:extLst>
          </a:blip>
          <a:srcRect b="15372"/>
          <a:stretch>
            <a:fillRect/>
          </a:stretch>
        </p:blipFill>
        <p:spPr bwMode="auto">
          <a:xfrm>
            <a:off x="307975" y="762000"/>
            <a:ext cx="85312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0" y="4838422"/>
            <a:ext cx="9144000" cy="186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69863" indent="-169863">
              <a:spcBef>
                <a:spcPct val="20000"/>
              </a:spcBef>
              <a:buChar char="•"/>
              <a:defRPr sz="3200">
                <a:solidFill>
                  <a:schemeClr val="tx1"/>
                </a:solidFill>
                <a:latin typeface="Times" pitchFamily="18" charset="0"/>
              </a:defRPr>
            </a:lvl1pPr>
            <a:lvl2pPr marL="742950" indent="-285750">
              <a:spcBef>
                <a:spcPct val="20000"/>
              </a:spcBef>
              <a:buChar char="–"/>
              <a:defRPr sz="2800">
                <a:solidFill>
                  <a:schemeClr val="tx1"/>
                </a:solidFill>
                <a:latin typeface="Times" pitchFamily="18" charset="0"/>
              </a:defRPr>
            </a:lvl2pPr>
            <a:lvl3pPr marL="1143000" indent="-228600">
              <a:spcBef>
                <a:spcPct val="20000"/>
              </a:spcBef>
              <a:buChar char="•"/>
              <a:defRPr sz="2400">
                <a:solidFill>
                  <a:schemeClr val="tx1"/>
                </a:solidFill>
                <a:latin typeface="Times" pitchFamily="18" charset="0"/>
              </a:defRPr>
            </a:lvl3pPr>
            <a:lvl4pPr marL="1600200" indent="-228600">
              <a:spcBef>
                <a:spcPct val="20000"/>
              </a:spcBef>
              <a:buChar char="–"/>
              <a:defRPr sz="2000">
                <a:solidFill>
                  <a:schemeClr val="tx1"/>
                </a:solidFill>
                <a:latin typeface="Times" pitchFamily="18" charset="0"/>
              </a:defRPr>
            </a:lvl4pPr>
            <a:lvl5pPr marL="2057400" indent="-228600">
              <a:spcBef>
                <a:spcPct val="20000"/>
              </a:spcBef>
              <a:buChar char="»"/>
              <a:defRPr sz="2000">
                <a:solidFill>
                  <a:schemeClr val="tx1"/>
                </a:solidFill>
                <a:latin typeface="Times" pitchFamily="18" charset="0"/>
              </a:defRPr>
            </a:lvl5pPr>
            <a:lvl6pPr marL="2514600" indent="-228600" eaLnBrk="0" fontAlgn="base" hangingPunct="0">
              <a:spcBef>
                <a:spcPct val="20000"/>
              </a:spcBef>
              <a:spcAft>
                <a:spcPct val="0"/>
              </a:spcAft>
              <a:buChar char="»"/>
              <a:defRPr sz="2000">
                <a:solidFill>
                  <a:schemeClr val="tx1"/>
                </a:solidFill>
                <a:latin typeface="Times" pitchFamily="18" charset="0"/>
              </a:defRPr>
            </a:lvl6pPr>
            <a:lvl7pPr marL="2971800" indent="-228600" eaLnBrk="0" fontAlgn="base" hangingPunct="0">
              <a:spcBef>
                <a:spcPct val="20000"/>
              </a:spcBef>
              <a:spcAft>
                <a:spcPct val="0"/>
              </a:spcAft>
              <a:buChar char="»"/>
              <a:defRPr sz="2000">
                <a:solidFill>
                  <a:schemeClr val="tx1"/>
                </a:solidFill>
                <a:latin typeface="Times" pitchFamily="18" charset="0"/>
              </a:defRPr>
            </a:lvl7pPr>
            <a:lvl8pPr marL="3429000" indent="-228600" eaLnBrk="0" fontAlgn="base" hangingPunct="0">
              <a:spcBef>
                <a:spcPct val="20000"/>
              </a:spcBef>
              <a:spcAft>
                <a:spcPct val="0"/>
              </a:spcAft>
              <a:buChar char="»"/>
              <a:defRPr sz="2000">
                <a:solidFill>
                  <a:schemeClr val="tx1"/>
                </a:solidFill>
                <a:latin typeface="Times" pitchFamily="18" charset="0"/>
              </a:defRPr>
            </a:lvl8pPr>
            <a:lvl9pPr marL="3886200" indent="-228600" eaLnBrk="0" fontAlgn="base" hangingPunct="0">
              <a:spcBef>
                <a:spcPct val="20000"/>
              </a:spcBef>
              <a:spcAft>
                <a:spcPct val="0"/>
              </a:spcAft>
              <a:buChar char="»"/>
              <a:defRPr sz="2000">
                <a:solidFill>
                  <a:schemeClr val="tx1"/>
                </a:solidFill>
                <a:latin typeface="Times" pitchFamily="18" charset="0"/>
              </a:defRPr>
            </a:lvl9pPr>
          </a:lstStyle>
          <a:p>
            <a:pPr>
              <a:spcBef>
                <a:spcPct val="0"/>
              </a:spcBef>
              <a:buFontTx/>
              <a:buChar char="-"/>
            </a:pPr>
            <a:r>
              <a:rPr lang="en-US" altLang="en-US" sz="1700" dirty="0">
                <a:latin typeface="Calibri" pitchFamily="34" charset="0"/>
                <a:ea typeface="Cambria" pitchFamily="18" charset="0"/>
                <a:cs typeface="Times New Roman" pitchFamily="18" charset="0"/>
              </a:rPr>
              <a:t>Formation of a </a:t>
            </a:r>
            <a:r>
              <a:rPr lang="en-US" altLang="en-US" sz="1700" dirty="0" smtClean="0">
                <a:latin typeface="Calibri" pitchFamily="34" charset="0"/>
                <a:ea typeface="Cambria" pitchFamily="18" charset="0"/>
                <a:cs typeface="Times New Roman" pitchFamily="18" charset="0"/>
              </a:rPr>
              <a:t>transcription (or replication) </a:t>
            </a:r>
            <a:r>
              <a:rPr lang="en-US" altLang="en-US" sz="1700" dirty="0">
                <a:latin typeface="Calibri" pitchFamily="34" charset="0"/>
                <a:ea typeface="Cambria" pitchFamily="18" charset="0"/>
                <a:cs typeface="Times New Roman" pitchFamily="18" charset="0"/>
              </a:rPr>
              <a:t>bubble results in </a:t>
            </a:r>
            <a:r>
              <a:rPr lang="en-US" altLang="en-US" sz="1700" dirty="0" err="1">
                <a:solidFill>
                  <a:srgbClr val="FF0000"/>
                </a:solidFill>
                <a:latin typeface="Calibri" pitchFamily="34" charset="0"/>
                <a:ea typeface="Cambria" pitchFamily="18" charset="0"/>
                <a:cs typeface="Times New Roman" pitchFamily="18" charset="0"/>
              </a:rPr>
              <a:t>overwinding</a:t>
            </a:r>
            <a:r>
              <a:rPr lang="en-US" altLang="en-US" sz="1700" dirty="0">
                <a:solidFill>
                  <a:srgbClr val="FF0000"/>
                </a:solidFill>
                <a:latin typeface="Calibri" pitchFamily="34" charset="0"/>
                <a:ea typeface="Cambria" pitchFamily="18" charset="0"/>
                <a:cs typeface="Times New Roman" pitchFamily="18" charset="0"/>
              </a:rPr>
              <a:t> (positive supercoiling) </a:t>
            </a:r>
            <a:r>
              <a:rPr lang="en-US" altLang="en-US" sz="1700" dirty="0">
                <a:latin typeface="Calibri" pitchFamily="34" charset="0"/>
                <a:ea typeface="Cambria" pitchFamily="18" charset="0"/>
                <a:cs typeface="Times New Roman" pitchFamily="18" charset="0"/>
              </a:rPr>
              <a:t>of DNA ahead of the bubble while an equivalent </a:t>
            </a:r>
            <a:r>
              <a:rPr lang="en-US" altLang="en-US" sz="1700" dirty="0">
                <a:solidFill>
                  <a:srgbClr val="FF0000"/>
                </a:solidFill>
                <a:latin typeface="Calibri" pitchFamily="34" charset="0"/>
                <a:ea typeface="Cambria" pitchFamily="18" charset="0"/>
                <a:cs typeface="Times New Roman" pitchFamily="18" charset="0"/>
              </a:rPr>
              <a:t>unwinding (negative supercoiling) </a:t>
            </a:r>
            <a:r>
              <a:rPr lang="en-US" altLang="en-US" sz="1700" dirty="0">
                <a:latin typeface="Calibri" pitchFamily="34" charset="0"/>
                <a:ea typeface="Cambria" pitchFamily="18" charset="0"/>
                <a:cs typeface="Times New Roman" pitchFamily="18" charset="0"/>
              </a:rPr>
              <a:t>occurs behind </a:t>
            </a:r>
            <a:r>
              <a:rPr lang="en-US" altLang="en-US" sz="1700" dirty="0" smtClean="0">
                <a:latin typeface="Calibri" pitchFamily="34" charset="0"/>
                <a:ea typeface="Cambria" pitchFamily="18" charset="0"/>
                <a:cs typeface="Times New Roman" pitchFamily="18" charset="0"/>
              </a:rPr>
              <a:t>it</a:t>
            </a:r>
          </a:p>
          <a:p>
            <a:pPr>
              <a:spcBef>
                <a:spcPct val="0"/>
              </a:spcBef>
              <a:buFontTx/>
              <a:buChar char="-"/>
            </a:pPr>
            <a:endParaRPr lang="en-US" altLang="en-US" sz="1700" dirty="0">
              <a:latin typeface="Calibri" pitchFamily="34" charset="0"/>
              <a:ea typeface="Cambria" pitchFamily="18" charset="0"/>
              <a:cs typeface="Times New Roman" pitchFamily="18" charset="0"/>
            </a:endParaRPr>
          </a:p>
          <a:p>
            <a:pPr>
              <a:spcBef>
                <a:spcPct val="0"/>
              </a:spcBef>
              <a:spcAft>
                <a:spcPts val="800"/>
              </a:spcAft>
              <a:buFontTx/>
              <a:buChar char="-"/>
            </a:pPr>
            <a:r>
              <a:rPr lang="en-US" altLang="en-US" sz="1700" dirty="0" smtClean="0">
                <a:solidFill>
                  <a:srgbClr val="00B050"/>
                </a:solidFill>
                <a:latin typeface="Calibri" pitchFamily="34" charset="0"/>
                <a:ea typeface="Cambria" pitchFamily="18" charset="0"/>
                <a:cs typeface="Times New Roman" pitchFamily="18" charset="0"/>
              </a:rPr>
              <a:t>In </a:t>
            </a:r>
            <a:r>
              <a:rPr lang="en-US" altLang="en-US" sz="1700" dirty="0">
                <a:solidFill>
                  <a:srgbClr val="00B050"/>
                </a:solidFill>
                <a:latin typeface="Calibri" pitchFamily="34" charset="0"/>
                <a:ea typeface="Cambria" pitchFamily="18" charset="0"/>
                <a:cs typeface="Times New Roman" pitchFamily="18" charset="0"/>
              </a:rPr>
              <a:t>a manner akin to their role in DNA </a:t>
            </a:r>
            <a:r>
              <a:rPr lang="en-US" altLang="en-US" sz="1700" dirty="0" smtClean="0">
                <a:solidFill>
                  <a:srgbClr val="00B050"/>
                </a:solidFill>
                <a:latin typeface="Calibri" pitchFamily="34" charset="0"/>
                <a:ea typeface="Cambria" pitchFamily="18" charset="0"/>
                <a:cs typeface="Times New Roman" pitchFamily="18" charset="0"/>
              </a:rPr>
              <a:t>replication</a:t>
            </a:r>
            <a:r>
              <a:rPr lang="en-US" altLang="en-US" sz="1700" dirty="0" smtClean="0">
                <a:latin typeface="Calibri" pitchFamily="34" charset="0"/>
                <a:ea typeface="Cambria" pitchFamily="18" charset="0"/>
                <a:cs typeface="Times New Roman" pitchFamily="18" charset="0"/>
              </a:rPr>
              <a:t>:</a:t>
            </a:r>
            <a:endParaRPr lang="en-US" altLang="en-US" sz="1700" dirty="0">
              <a:latin typeface="Calibri" pitchFamily="34" charset="0"/>
              <a:ea typeface="Cambria" pitchFamily="18" charset="0"/>
              <a:cs typeface="Times New Roman" pitchFamily="18" charset="0"/>
            </a:endParaRPr>
          </a:p>
          <a:p>
            <a:pPr marL="625475" indent="-280988">
              <a:spcBef>
                <a:spcPct val="0"/>
              </a:spcBef>
              <a:spcAft>
                <a:spcPts val="800"/>
              </a:spcAft>
              <a:buAutoNum type="arabicParenBoth"/>
            </a:pPr>
            <a:r>
              <a:rPr lang="en-US" altLang="en-US" sz="1700" dirty="0" smtClean="0">
                <a:solidFill>
                  <a:srgbClr val="FF0000"/>
                </a:solidFill>
                <a:latin typeface="Calibri" pitchFamily="34" charset="0"/>
                <a:ea typeface="Cambria" pitchFamily="18" charset="0"/>
                <a:cs typeface="Times New Roman" pitchFamily="18" charset="0"/>
              </a:rPr>
              <a:t>DNA helicases </a:t>
            </a:r>
            <a:r>
              <a:rPr lang="en-US" altLang="en-US" sz="1700" dirty="0" smtClean="0">
                <a:latin typeface="Calibri" pitchFamily="34" charset="0"/>
                <a:ea typeface="Cambria" pitchFamily="18" charset="0"/>
                <a:cs typeface="Times New Roman" pitchFamily="18" charset="0"/>
              </a:rPr>
              <a:t>facilitate the unwinding of DNA double helix to generate a transcription bubble</a:t>
            </a:r>
          </a:p>
          <a:p>
            <a:pPr marL="625475" indent="-280988">
              <a:spcBef>
                <a:spcPct val="0"/>
              </a:spcBef>
              <a:buAutoNum type="arabicParenBoth"/>
            </a:pPr>
            <a:r>
              <a:rPr lang="en-US" altLang="en-US" sz="1700" dirty="0" smtClean="0">
                <a:solidFill>
                  <a:srgbClr val="FF0000"/>
                </a:solidFill>
                <a:latin typeface="Calibri" pitchFamily="34" charset="0"/>
                <a:ea typeface="Cambria" pitchFamily="18" charset="0"/>
                <a:cs typeface="Times New Roman" pitchFamily="18" charset="0"/>
              </a:rPr>
              <a:t>Topoisomerases</a:t>
            </a:r>
            <a:r>
              <a:rPr lang="en-US" altLang="en-US" sz="1700" dirty="0" smtClean="0">
                <a:latin typeface="Calibri" pitchFamily="34" charset="0"/>
                <a:ea typeface="Cambria" pitchFamily="18" charset="0"/>
                <a:cs typeface="Times New Roman" pitchFamily="18" charset="0"/>
              </a:rPr>
              <a:t> help </a:t>
            </a:r>
            <a:r>
              <a:rPr lang="en-US" altLang="en-US" sz="1700" dirty="0">
                <a:latin typeface="Calibri" pitchFamily="34" charset="0"/>
                <a:ea typeface="Cambria" pitchFamily="18" charset="0"/>
                <a:cs typeface="Times New Roman" pitchFamily="18" charset="0"/>
              </a:rPr>
              <a:t>relieve the resulting strain that builds up around the transcription </a:t>
            </a:r>
            <a:r>
              <a:rPr lang="en-US" altLang="en-US" sz="1700" dirty="0" smtClean="0">
                <a:latin typeface="Calibri" pitchFamily="34" charset="0"/>
                <a:ea typeface="Cambria" pitchFamily="18" charset="0"/>
                <a:cs typeface="Times New Roman" pitchFamily="18" charset="0"/>
              </a:rPr>
              <a:t>bubble</a:t>
            </a:r>
            <a:endParaRPr lang="en-US" altLang="en-US" sz="1700" dirty="0">
              <a:latin typeface="Calibri" pitchFamily="34" charset="0"/>
              <a:ea typeface="Cambria"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fade">
                                      <p:cBhvr>
                                        <p:cTn id="7" dur="1000"/>
                                        <p:tgtEl>
                                          <p:spTgt spid="11268">
                                            <p:txEl>
                                              <p:pRg st="0" end="0"/>
                                            </p:txEl>
                                          </p:spTgt>
                                        </p:tgtEl>
                                      </p:cBhvr>
                                    </p:animEffect>
                                    <p:anim calcmode="lin" valueType="num">
                                      <p:cBhvr>
                                        <p:cTn id="8" dur="1000" fill="hold"/>
                                        <p:tgtEl>
                                          <p:spTgt spid="1126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8">
                                            <p:txEl>
                                              <p:pRg st="2" end="2"/>
                                            </p:txEl>
                                          </p:spTgt>
                                        </p:tgtEl>
                                        <p:attrNameLst>
                                          <p:attrName>style.visibility</p:attrName>
                                        </p:attrNameLst>
                                      </p:cBhvr>
                                      <p:to>
                                        <p:strVal val="visible"/>
                                      </p:to>
                                    </p:set>
                                    <p:animEffect transition="in" filter="fade">
                                      <p:cBhvr>
                                        <p:cTn id="14" dur="1000"/>
                                        <p:tgtEl>
                                          <p:spTgt spid="11268">
                                            <p:txEl>
                                              <p:pRg st="2" end="2"/>
                                            </p:txEl>
                                          </p:spTgt>
                                        </p:tgtEl>
                                      </p:cBhvr>
                                    </p:animEffect>
                                    <p:anim calcmode="lin" valueType="num">
                                      <p:cBhvr>
                                        <p:cTn id="15" dur="1000" fill="hold"/>
                                        <p:tgtEl>
                                          <p:spTgt spid="1126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268">
                                            <p:txEl>
                                              <p:pRg st="3" end="3"/>
                                            </p:txEl>
                                          </p:spTgt>
                                        </p:tgtEl>
                                        <p:attrNameLst>
                                          <p:attrName>style.visibility</p:attrName>
                                        </p:attrNameLst>
                                      </p:cBhvr>
                                      <p:to>
                                        <p:strVal val="visible"/>
                                      </p:to>
                                    </p:set>
                                    <p:animEffect transition="in" filter="fade">
                                      <p:cBhvr>
                                        <p:cTn id="21" dur="1000"/>
                                        <p:tgtEl>
                                          <p:spTgt spid="11268">
                                            <p:txEl>
                                              <p:pRg st="3" end="3"/>
                                            </p:txEl>
                                          </p:spTgt>
                                        </p:tgtEl>
                                      </p:cBhvr>
                                    </p:animEffect>
                                    <p:anim calcmode="lin" valueType="num">
                                      <p:cBhvr>
                                        <p:cTn id="22" dur="1000" fill="hold"/>
                                        <p:tgtEl>
                                          <p:spTgt spid="1126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26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268">
                                            <p:txEl>
                                              <p:pRg st="4" end="4"/>
                                            </p:txEl>
                                          </p:spTgt>
                                        </p:tgtEl>
                                        <p:attrNameLst>
                                          <p:attrName>style.visibility</p:attrName>
                                        </p:attrNameLst>
                                      </p:cBhvr>
                                      <p:to>
                                        <p:strVal val="visible"/>
                                      </p:to>
                                    </p:set>
                                    <p:animEffect transition="in" filter="fade">
                                      <p:cBhvr>
                                        <p:cTn id="28" dur="1000"/>
                                        <p:tgtEl>
                                          <p:spTgt spid="11268">
                                            <p:txEl>
                                              <p:pRg st="4" end="4"/>
                                            </p:txEl>
                                          </p:spTgt>
                                        </p:tgtEl>
                                      </p:cBhvr>
                                    </p:animEffect>
                                    <p:anim calcmode="lin" valueType="num">
                                      <p:cBhvr>
                                        <p:cTn id="29" dur="1000" fill="hold"/>
                                        <p:tgtEl>
                                          <p:spTgt spid="1126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1126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6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18716</TotalTime>
  <Words>3521</Words>
  <Application>Microsoft Office PowerPoint</Application>
  <PresentationFormat>On-screen Show (4:3)</PresentationFormat>
  <Paragraphs>379</Paragraphs>
  <Slides>30</Slides>
  <Notes>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Arial</vt:lpstr>
      <vt:lpstr>Arial Narrow</vt:lpstr>
      <vt:lpstr>Calibri</vt:lpstr>
      <vt:lpstr>Cambria</vt:lpstr>
      <vt:lpstr>Symbol</vt:lpstr>
      <vt:lpstr>Times</vt:lpstr>
      <vt:lpstr>Times New Roman</vt:lpstr>
      <vt:lpstr>Wingdings</vt:lpstr>
      <vt:lpstr>Blank Presentation</vt:lpstr>
      <vt:lpstr>1_Blank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Sumanas, Inc.</Manager>
  <Company>John Wiley &amp; Sons,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Biochemistry</dc:title>
  <dc:creator>Voet et al.</dc:creator>
  <cp:lastModifiedBy>Ad</cp:lastModifiedBy>
  <cp:revision>686</cp:revision>
  <dcterms:created xsi:type="dcterms:W3CDTF">2002-12-24T01:08:46Z</dcterms:created>
  <dcterms:modified xsi:type="dcterms:W3CDTF">2019-04-16T15:32:47Z</dcterms:modified>
</cp:coreProperties>
</file>