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400" r:id="rId2"/>
    <p:sldId id="358" r:id="rId3"/>
    <p:sldId id="359" r:id="rId4"/>
    <p:sldId id="264" r:id="rId5"/>
    <p:sldId id="377" r:id="rId6"/>
    <p:sldId id="369" r:id="rId7"/>
    <p:sldId id="395" r:id="rId8"/>
    <p:sldId id="370" r:id="rId9"/>
    <p:sldId id="372" r:id="rId10"/>
    <p:sldId id="374" r:id="rId11"/>
    <p:sldId id="396" r:id="rId12"/>
    <p:sldId id="382" r:id="rId13"/>
    <p:sldId id="376" r:id="rId14"/>
    <p:sldId id="373" r:id="rId15"/>
    <p:sldId id="378" r:id="rId16"/>
    <p:sldId id="379" r:id="rId17"/>
    <p:sldId id="380" r:id="rId18"/>
    <p:sldId id="381" r:id="rId19"/>
    <p:sldId id="366" r:id="rId20"/>
    <p:sldId id="362" r:id="rId21"/>
    <p:sldId id="363" r:id="rId22"/>
    <p:sldId id="384" r:id="rId23"/>
    <p:sldId id="300" r:id="rId24"/>
    <p:sldId id="388" r:id="rId25"/>
    <p:sldId id="389" r:id="rId26"/>
    <p:sldId id="390" r:id="rId27"/>
    <p:sldId id="399" r:id="rId28"/>
    <p:sldId id="397" r:id="rId29"/>
    <p:sldId id="398" r:id="rId30"/>
    <p:sldId id="385" r:id="rId31"/>
    <p:sldId id="367" r:id="rId32"/>
    <p:sldId id="391" r:id="rId33"/>
    <p:sldId id="392" r:id="rId34"/>
    <p:sldId id="393" r:id="rId35"/>
    <p:sldId id="394" r:id="rId36"/>
    <p:sldId id="368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80"/>
    <a:srgbClr val="009900"/>
    <a:srgbClr val="FF0000"/>
    <a:srgbClr val="FF5050"/>
    <a:srgbClr val="FF00FF"/>
    <a:srgbClr val="993366"/>
    <a:srgbClr val="EDE5AC"/>
    <a:srgbClr val="335B32"/>
    <a:srgbClr val="AAC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401" autoAdjust="0"/>
    <p:restoredTop sz="90909" autoAdjust="0"/>
  </p:normalViewPr>
  <p:slideViewPr>
    <p:cSldViewPr>
      <p:cViewPr varScale="1">
        <p:scale>
          <a:sx n="111" d="100"/>
          <a:sy n="111" d="100"/>
        </p:scale>
        <p:origin x="23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fld id="{50F9136C-997E-49D3-95B1-C6377C3C6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94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DC40B2AF-A9E7-4069-9AA8-E80A7EEA054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02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4459A86-1FE6-4A2D-88F8-95B2539C9025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09438E4-5474-412F-A476-D59A117D5B04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E506EDF-B3CB-406F-BC01-5E4350C8531F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13332A5-1B1F-427C-BB2C-360174458125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1158160-A069-4349-9379-42190B81E1D0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F528640-960A-4783-BDB8-2FFC74DFCDED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B8B7C48-5B95-4E05-9A75-051A72A00FEF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141CFEC-6CE1-4D5B-B6C0-D0BECD8D2098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7253819-4B5E-482D-B1E0-AB84F9187590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7C5F7A9-40E0-4CC5-824C-02D5295C32F9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65488F2-958B-42CB-9881-9FB54DF44F28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908987D-38E3-480B-AEF0-74F940E066F1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9ACECF8-E009-44BF-BEC6-638BB342A94C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40819E8-0661-464E-B337-8E6B1CDAC374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DD63415-0236-4750-A173-AA90B3D05A37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0E3821D-C5D7-420E-A900-A77DEEF61716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9B06AA6-808A-4E43-8333-9828EACA0ECD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76FD82F-9BC5-481F-9BD6-458DA2D7BDAE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76FD82F-9BC5-481F-9BD6-458DA2D7BDAE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D72C-D121-4B34-A60C-8ABA14319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9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E8712-B02B-45EF-9F8C-DB9115EA7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9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CE2A-4CE9-4F05-AE3C-22905BAF9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2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52937-87FA-4A45-8933-EFEB1A261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3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641E-015A-4470-9775-3A3D5FD84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7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925D7-C3B4-4CCD-8CB0-0DFB68833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3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8891-C476-4406-B86C-5024A231F0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2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4D38B-3378-4065-9F03-F6A9D9D36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5D5A-8868-40F1-B522-8653586AB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E544-9189-4201-86DF-7DC2B328A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54E8C-6264-4435-939A-5481CE511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64" charset="0"/>
              </a:defRPr>
            </a:lvl1pPr>
          </a:lstStyle>
          <a:p>
            <a:pPr>
              <a:defRPr/>
            </a:pPr>
            <a:fld id="{D557B467-19F3-4C57-A80A-5BF2C3B0A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95400" y="3505200"/>
            <a:ext cx="6324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000" dirty="0" smtClean="0">
                <a:solidFill>
                  <a:schemeClr val="accent2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4.3   </a:t>
            </a:r>
            <a:r>
              <a:rPr lang="en-US" altLang="en-US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DNA Replication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000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4.3a DNA Replisome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000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4.3b DNA Damage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000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	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4.3c DNA </a:t>
            </a:r>
            <a:r>
              <a:rPr lang="en-US" altLang="en-US" sz="3000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Repair</a:t>
            </a:r>
            <a:endParaRPr lang="en-US" altLang="en-US" sz="3000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71600" y="1828800"/>
            <a:ext cx="6320118" cy="55399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NUCLEAR BIOCHEMISTRY</a:t>
            </a:r>
            <a:endParaRPr lang="en-US" alt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/>
        </p:nvSpPr>
        <p:spPr bwMode="auto">
          <a:xfrm>
            <a:off x="1219200" y="0"/>
            <a:ext cx="6605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Replication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Overview: DNA Pol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sym typeface="Symbol" pitchFamily="18" charset="2"/>
              </a:rPr>
              <a:t>ymerases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 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5074384"/>
            <a:ext cx="853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20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more than a dozen DNA polymerases in eukaryotes, </a:t>
            </a:r>
            <a:r>
              <a:rPr lang="en-US" altLang="en-US" sz="20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polymerase </a:t>
            </a:r>
            <a:r>
              <a:rPr lang="en-US" altLang="en-US" sz="20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 (</a:t>
            </a:r>
            <a:r>
              <a:rPr lang="en-US" altLang="en-US" sz="20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pol</a:t>
            </a:r>
            <a:r>
              <a:rPr lang="en-US" altLang="en-US" sz="20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), </a:t>
            </a:r>
            <a:r>
              <a:rPr lang="en-US" altLang="en-US" sz="20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polymerase  </a:t>
            </a:r>
            <a:r>
              <a:rPr lang="en-US" altLang="en-US" sz="20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(</a:t>
            </a:r>
            <a:r>
              <a:rPr lang="en-US" altLang="en-US" sz="20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pol</a:t>
            </a:r>
            <a:r>
              <a:rPr lang="en-US" altLang="en-US" sz="20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), and </a:t>
            </a:r>
            <a:r>
              <a:rPr lang="en-US" altLang="en-US" sz="20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polymerase  </a:t>
            </a:r>
            <a:r>
              <a:rPr lang="en-US" altLang="en-US" sz="20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(</a:t>
            </a:r>
            <a:r>
              <a:rPr lang="en-US" altLang="en-US" sz="20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pol</a:t>
            </a:r>
            <a:r>
              <a:rPr lang="en-US" altLang="en-US" sz="20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) reign supreme in DNA </a:t>
            </a:r>
            <a:r>
              <a:rPr lang="en-US" altLang="en-US" sz="20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replication—their </a:t>
            </a:r>
            <a:r>
              <a:rPr lang="en-US" altLang="en-US" sz="20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prokaryotic counterpart is polymerase III (</a:t>
            </a:r>
            <a:r>
              <a:rPr lang="en-US" altLang="en-US" sz="2000" dirty="0" err="1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polIII</a:t>
            </a:r>
            <a:r>
              <a:rPr lang="en-US" altLang="en-US" sz="20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en-US" altLang="en-US" sz="2000" dirty="0">
              <a:solidFill>
                <a:srgbClr val="FF0000"/>
              </a:solidFill>
              <a:latin typeface="Calibri" pitchFamily="34" charset="0"/>
              <a:ea typeface="Cambria" pitchFamily="18" charset="0"/>
              <a:cs typeface="Calibri" pitchFamily="34" charset="0"/>
              <a:sym typeface="Symbol" pitchFamily="18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20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Other DNA polymerases primarily participate in processes such as </a:t>
            </a:r>
            <a:r>
              <a:rPr lang="en-US" altLang="en-US" sz="20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DNA </a:t>
            </a: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repair</a:t>
            </a:r>
            <a:endParaRPr lang="en-US" altLang="en-US" sz="2000" dirty="0">
              <a:solidFill>
                <a:srgbClr val="FF0000"/>
              </a:solidFill>
              <a:latin typeface="Calibri" pitchFamily="34" charset="0"/>
              <a:ea typeface="Cambria" pitchFamily="18" charset="0"/>
              <a:cs typeface="Calibri" pitchFamily="34" charset="0"/>
              <a:sym typeface="Symbol" pitchFamily="18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3406" y="762000"/>
            <a:ext cx="7977188" cy="3867761"/>
            <a:chOff x="583406" y="762000"/>
            <a:chExt cx="7977188" cy="3867761"/>
          </a:xfrm>
        </p:grpSpPr>
        <p:pic>
          <p:nvPicPr>
            <p:cNvPr id="11269" name="Picture 2" descr="voet4_tab_25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21" b="15408"/>
            <a:stretch>
              <a:fillRect/>
            </a:stretch>
          </p:blipFill>
          <p:spPr bwMode="auto">
            <a:xfrm>
              <a:off x="583406" y="1139026"/>
              <a:ext cx="7977188" cy="349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Box 1"/>
            <p:cNvSpPr txBox="1">
              <a:spLocks noChangeArrowheads="1"/>
            </p:cNvSpPr>
            <p:nvPr/>
          </p:nvSpPr>
          <p:spPr bwMode="auto">
            <a:xfrm>
              <a:off x="3800330" y="762000"/>
              <a:ext cx="7457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Pol</a:t>
              </a:r>
              <a:endParaRPr lang="en-US" alt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1" name="TextBox 6"/>
            <p:cNvSpPr txBox="1">
              <a:spLocks noChangeArrowheads="1"/>
            </p:cNvSpPr>
            <p:nvPr/>
          </p:nvSpPr>
          <p:spPr bwMode="auto">
            <a:xfrm>
              <a:off x="6019594" y="762000"/>
              <a:ext cx="7104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Pol</a:t>
              </a:r>
              <a:endParaRPr lang="en-US" alt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2" name="TextBox 7"/>
            <p:cNvSpPr txBox="1">
              <a:spLocks noChangeArrowheads="1"/>
            </p:cNvSpPr>
            <p:nvPr/>
          </p:nvSpPr>
          <p:spPr bwMode="auto">
            <a:xfrm>
              <a:off x="7824866" y="762000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Pol</a:t>
              </a:r>
              <a:endParaRPr lang="en-US" alt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/>
        </p:nvSpPr>
        <p:spPr bwMode="auto">
          <a:xfrm>
            <a:off x="1219200" y="0"/>
            <a:ext cx="6605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Replication Initiation: Pol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sym typeface="Symbol" pitchFamily="18" charset="2"/>
              </a:rPr>
              <a:t>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 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" y="3657600"/>
            <a:ext cx="8915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Pol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 associates with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DNA 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primase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 (pol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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-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primase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 complex)</a:t>
            </a:r>
            <a:r>
              <a:rPr lang="en-US" altLang="en-US" sz="18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—it </a:t>
            </a:r>
            <a:r>
              <a:rPr lang="en-US" altLang="en-US" sz="18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is involved in initiating rather than elongating the synthesis of a complementary strand during DNA replication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Pol is devoid of 3’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5’ exonuclease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activity</a:t>
            </a:r>
            <a:r>
              <a:rPr lang="en-US" altLang="en-US" sz="18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—</a:t>
            </a:r>
            <a:r>
              <a:rPr lang="en-US" altLang="en-US" sz="1800" dirty="0" err="1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ie</a:t>
            </a:r>
            <a:r>
              <a:rPr lang="en-US" altLang="en-US" sz="18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it cannot cleave nucleotides from the nascent 3’ end—why is that important?!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18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Ability to undertake such </a:t>
            </a:r>
            <a:r>
              <a:rPr lang="en-US" altLang="en-US" sz="1800" dirty="0" err="1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exo</a:t>
            </a:r>
            <a:r>
              <a:rPr lang="en-US" altLang="en-US" sz="18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-cleavage is essential for a DNA polymerase to be able to “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proof-read</a:t>
            </a:r>
            <a:r>
              <a:rPr lang="en-US" altLang="en-US" sz="18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” and rectify errors in its own polymerization product!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18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Notably,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pol harbors moderate 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processivity</a:t>
            </a:r>
            <a:r>
              <a:rPr lang="en-US" altLang="en-US" sz="18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—it </a:t>
            </a:r>
            <a:r>
              <a:rPr lang="en-US" altLang="en-US" sz="18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can only polymerize 10-20nt before it drops off the DNA </a:t>
            </a:r>
            <a:r>
              <a:rPr lang="en-US" altLang="en-US" sz="18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template—its </a:t>
            </a:r>
            <a:r>
              <a:rPr lang="en-US" altLang="en-US" sz="18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lack of proofreading ability is </a:t>
            </a:r>
            <a:r>
              <a:rPr lang="en-US" altLang="en-US" sz="18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thus not </a:t>
            </a:r>
            <a:r>
              <a:rPr lang="en-US" altLang="en-US" sz="1800" dirty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problematic since these nucleotides along with RNA primer are eventually replaced in mature </a:t>
            </a:r>
            <a:r>
              <a:rPr lang="en-US" altLang="en-US" sz="18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DNA (vide infra)</a:t>
            </a:r>
            <a:endParaRPr lang="en-US" altLang="en-US" sz="1800" dirty="0">
              <a:solidFill>
                <a:schemeClr val="accent2"/>
              </a:solidFill>
              <a:latin typeface="Calibri" pitchFamily="34" charset="0"/>
              <a:ea typeface="Cambria" pitchFamily="18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1"/>
          <a:stretch/>
        </p:blipFill>
        <p:spPr>
          <a:xfrm>
            <a:off x="3352800" y="609599"/>
            <a:ext cx="5536474" cy="281940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</p:pic>
      <p:grpSp>
        <p:nvGrpSpPr>
          <p:cNvPr id="9" name="Group 8"/>
          <p:cNvGrpSpPr/>
          <p:nvPr/>
        </p:nvGrpSpPr>
        <p:grpSpPr>
          <a:xfrm>
            <a:off x="197333" y="457200"/>
            <a:ext cx="3079267" cy="3212852"/>
            <a:chOff x="304800" y="685799"/>
            <a:chExt cx="3079267" cy="32128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62"/>
            <a:stretch/>
          </p:blipFill>
          <p:spPr>
            <a:xfrm>
              <a:off x="304800" y="730013"/>
              <a:ext cx="2399765" cy="24551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22710" y="1216913"/>
              <a:ext cx="11015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Pol</a:t>
              </a: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  <a:sym typeface="Symbol"/>
                </a:rPr>
                <a:t></a:t>
              </a:r>
            </a:p>
            <a:p>
              <a:pPr algn="ctr"/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  <a:sym typeface="Symbol"/>
                </a:rPr>
                <a:t>(p70+p180))</a:t>
              </a:r>
              <a:endParaRPr lang="en-US" sz="16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13417" y="3305688"/>
              <a:ext cx="16706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 Narrow" panose="020B0606020202030204" pitchFamily="34" charset="0"/>
                  <a:cs typeface="Arial" panose="020B0604020202020204" pitchFamily="34" charset="0"/>
                </a:rPr>
                <a:t>Primase</a:t>
              </a:r>
              <a:r>
                <a:rPr lang="en-US" sz="16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(p58+p49))</a:t>
              </a:r>
              <a:endParaRPr lang="en-US" sz="16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ight Brace 16"/>
            <p:cNvSpPr/>
            <p:nvPr/>
          </p:nvSpPr>
          <p:spPr bwMode="auto">
            <a:xfrm>
              <a:off x="2058483" y="685799"/>
              <a:ext cx="228600" cy="1414142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64" charset="0"/>
              </a:endParaRPr>
            </a:p>
          </p:txBody>
        </p:sp>
        <p:sp>
          <p:nvSpPr>
            <p:cNvPr id="18" name="Right Brace 17"/>
            <p:cNvSpPr/>
            <p:nvPr/>
          </p:nvSpPr>
          <p:spPr bwMode="auto">
            <a:xfrm>
              <a:off x="1905000" y="2590800"/>
              <a:ext cx="322282" cy="1307851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6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1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/>
        </p:nvSpPr>
        <p:spPr bwMode="auto">
          <a:xfrm>
            <a:off x="1143000" y="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Replication Elongation: Pol</a:t>
            </a: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sym typeface="Symbol" pitchFamily="18" charset="2"/>
              </a:rPr>
              <a:t> and Pol 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4937" y="457200"/>
            <a:ext cx="8856663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Pol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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and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pol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are the true workhorses of DNA </a:t>
            </a:r>
          </a:p>
          <a:p>
            <a:pPr marL="0" indent="17145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Replication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—thanks largely to their 3’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5’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exonulcease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 </a:t>
            </a:r>
          </a:p>
          <a:p>
            <a:pPr marL="0" indent="17145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activities coupled with their high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processivities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—thus </a:t>
            </a:r>
          </a:p>
          <a:p>
            <a:pPr marL="0" indent="17145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rendering them ideally suited for the elongation of </a:t>
            </a:r>
          </a:p>
          <a:p>
            <a:pPr marL="0" indent="17145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each complementary strand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After the initiation of DNA replication,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pol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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</a:t>
            </a:r>
          </a:p>
          <a:p>
            <a:pPr marL="0" indent="168275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and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pol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respectively displace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pol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on the </a:t>
            </a:r>
          </a:p>
          <a:p>
            <a:pPr marL="0" indent="168275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leading and lagging strands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  <a:sym typeface="Symbol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Pol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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is specialized for the continuous elongation </a:t>
            </a:r>
          </a:p>
          <a:p>
            <a:pPr marL="0" indent="168275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of the leading strand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—its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processivity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is virtually </a:t>
            </a:r>
          </a:p>
          <a:p>
            <a:pPr marL="0" indent="168275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unlimited and it will go on for as long as it can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  <a:sym typeface="Symbol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On the other hand,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pol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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is specialized for the </a:t>
            </a:r>
          </a:p>
          <a:p>
            <a:pPr marL="0" indent="17145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discontinuous synthesis of Okazaki fragments on the </a:t>
            </a:r>
          </a:p>
          <a:p>
            <a:pPr marL="0" indent="17145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lagging strand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in a highly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processive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manner but only </a:t>
            </a:r>
          </a:p>
          <a:p>
            <a:pPr marL="17145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when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complexed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with a ring-like protein that prevents its </a:t>
            </a:r>
          </a:p>
          <a:p>
            <a:pPr marL="17145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dissociation from the DNA—such a ring-like protein is called “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DNA clamp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” or “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sliding clamp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”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  <a:sym typeface="Symbol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In eukaryotes, the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proliferating cell nuclear antigen (PCNA)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serves as a ubiquitous DNA clamp during DNA replication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381000"/>
            <a:ext cx="4354513" cy="4419600"/>
            <a:chOff x="4724400" y="381000"/>
            <a:chExt cx="4354513" cy="4419600"/>
          </a:xfrm>
        </p:grpSpPr>
        <p:pic>
          <p:nvPicPr>
            <p:cNvPr id="12290" name="Picture 2" descr="voet4_fig_25_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01"/>
            <a:stretch>
              <a:fillRect/>
            </a:stretch>
          </p:blipFill>
          <p:spPr bwMode="auto">
            <a:xfrm>
              <a:off x="4724400" y="381000"/>
              <a:ext cx="4354513" cy="409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61087" y="4154488"/>
              <a:ext cx="2678113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B0F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Symbol"/>
                </a:rPr>
                <a:t>PCNA ring clamped onto a 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00B0F0"/>
                  </a:solidFill>
                  <a:latin typeface="Arial Narrow" panose="020B0606020202030204" pitchFamily="34" charset="0"/>
                  <a:cs typeface="Arial" panose="020B0604020202020204" pitchFamily="34" charset="0"/>
                  <a:sym typeface="Symbol"/>
                </a:rPr>
                <a:t>DNA double-helix (center)  </a:t>
              </a:r>
              <a:endParaRPr lang="en-US" sz="1800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/>
        </p:nvSpPr>
        <p:spPr bwMode="auto">
          <a:xfrm>
            <a:off x="914400" y="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Replication Termination: Removal of RNA Primers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52400" y="503238"/>
            <a:ext cx="46482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final stage in DNA replication involves the removal of RNA primers from both the leading strand and the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Okazaki fragments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on the lagging strand—this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cleanup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task is delegated to two endonucleases named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ribonuclease H1 (RNase H1)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and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flap endonuclease 1 (FEN1)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Tx/>
              <a:buAutoNum type="arabicParenBoth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RNase H1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excises all but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at least one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3’-ribonucleotide of the RNA primer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Tx/>
              <a:buAutoNum type="arabicParenBoth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FEN1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then removes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any remaining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5’-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ribonucleotides within the RNA primer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and, if necessary, any mismatched 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deoxyribonucleotides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in the adjoining segment synthesized by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p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ol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 during the initiation of DNA replication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Tx/>
              <a:buAutoNum type="arabicParenBoth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The gap created by the excision of RNA primers and any mismatched DNA is subsequently filled in by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pol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 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nicks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are covalently stitched together by a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DNA ligase </a:t>
            </a:r>
            <a:r>
              <a:rPr lang="en-US" altLang="en-US" sz="18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in a subsequent step</a:t>
            </a:r>
          </a:p>
        </p:txBody>
      </p:sp>
      <p:pic>
        <p:nvPicPr>
          <p:cNvPr id="13316" name="Picture 2" descr="voet4_fig_25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>
            <a:fillRect/>
          </a:stretch>
        </p:blipFill>
        <p:spPr bwMode="auto">
          <a:xfrm>
            <a:off x="4724400" y="677863"/>
            <a:ext cx="4230688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113418" y="2242455"/>
            <a:ext cx="304800" cy="309154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137364" y="3901445"/>
            <a:ext cx="304800" cy="309154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28655" y="5401491"/>
            <a:ext cx="304800" cy="309154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voet4_fig_25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9930"/>
          <a:stretch>
            <a:fillRect/>
          </a:stretch>
        </p:blipFill>
        <p:spPr bwMode="auto">
          <a:xfrm>
            <a:off x="1066800" y="381000"/>
            <a:ext cx="693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4"/>
          <p:cNvSpPr>
            <a:spLocks noGrp="1" noChangeArrowheads="1"/>
          </p:cNvSpPr>
          <p:nvPr/>
        </p:nvSpPr>
        <p:spPr bwMode="auto">
          <a:xfrm>
            <a:off x="914400" y="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Telomeres: Chromosome Protection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88913" y="3585309"/>
            <a:ext cx="8839200" cy="32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While the synthesis of the leading strand proceeds all the way to the end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the same does not hold true for the synthesis of the lagging strand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Since RNA primer is required for the synthesis of the extreme 5’-end of the lagging strand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subsequent removal of this primer will expose the 3’-end of the template strand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exposed 3’-end of the lagging-strand template will be subject to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degradation (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due to exonuclease action)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—and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thus resulting in chromosome shortening by at least tens of nucleotides per replication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cycle</a:t>
            </a: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To overcome this problem, the ends of eukaryotic chromosomes harbor the so-called “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telomeres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”—from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Greek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=&gt;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meaning “end” and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mer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meaning “part”  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Why do prokaryotic chromosomes not harbor telomeres? Think circularly not linearly!</a:t>
            </a: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62024" y="3872144"/>
            <a:ext cx="3524776" cy="2757256"/>
            <a:chOff x="5924024" y="3581401"/>
            <a:chExt cx="3524776" cy="2757256"/>
          </a:xfrm>
        </p:grpSpPr>
        <p:pic>
          <p:nvPicPr>
            <p:cNvPr id="26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71" r="62068" b="34642"/>
            <a:stretch/>
          </p:blipFill>
          <p:spPr bwMode="auto">
            <a:xfrm>
              <a:off x="5951537" y="3581401"/>
              <a:ext cx="3497263" cy="27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Rectangle 26"/>
            <p:cNvSpPr>
              <a:spLocks noChangeArrowheads="1"/>
            </p:cNvSpPr>
            <p:nvPr/>
          </p:nvSpPr>
          <p:spPr bwMode="auto">
            <a:xfrm>
              <a:off x="5924024" y="5617344"/>
              <a:ext cx="5646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5363" name="Rectangle 4"/>
          <p:cNvSpPr>
            <a:spLocks noGrp="1" noChangeArrowheads="1"/>
          </p:cNvSpPr>
          <p:nvPr/>
        </p:nvSpPr>
        <p:spPr bwMode="auto">
          <a:xfrm>
            <a:off x="228600" y="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Teleomeres: D-Loop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pic>
        <p:nvPicPr>
          <p:cNvPr id="15369" name="Picture 2" descr="voet4_fig_25_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t="72461" r="37427" b="9930"/>
          <a:stretch>
            <a:fillRect/>
          </a:stretch>
        </p:blipFill>
        <p:spPr bwMode="auto">
          <a:xfrm>
            <a:off x="349200" y="877236"/>
            <a:ext cx="3586261" cy="70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76200" y="1231710"/>
            <a:ext cx="343357" cy="36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 Narrow" pitchFamily="34" charset="0"/>
              </a:rPr>
              <a:t>5’</a:t>
            </a:r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119742" y="779245"/>
            <a:ext cx="343357" cy="36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 Narrow" pitchFamily="34" charset="0"/>
              </a:rPr>
              <a:t>3’</a:t>
            </a: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1257505" y="550598"/>
            <a:ext cx="1604893" cy="36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 Narrow" pitchFamily="34" charset="0"/>
              </a:rPr>
              <a:t>Lagging strand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47798" y="1214289"/>
            <a:ext cx="5262979" cy="631974"/>
            <a:chOff x="3847798" y="1214289"/>
            <a:chExt cx="5262979" cy="631974"/>
          </a:xfrm>
        </p:grpSpPr>
        <p:sp>
          <p:nvSpPr>
            <p:cNvPr id="15370" name="TextBox 8"/>
            <p:cNvSpPr txBox="1">
              <a:spLocks noChangeArrowheads="1"/>
            </p:cNvSpPr>
            <p:nvPr/>
          </p:nvSpPr>
          <p:spPr bwMode="auto">
            <a:xfrm>
              <a:off x="3847798" y="1214289"/>
              <a:ext cx="52629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>
                  <a:solidFill>
                    <a:srgbClr val="FF5050"/>
                  </a:solidFill>
                  <a:latin typeface="Courier New" pitchFamily="49" charset="0"/>
                  <a:cs typeface="Courier New" pitchFamily="49" charset="0"/>
                </a:rPr>
                <a:t>TTAGGGTTAGGGTTAGGGTTAGGGTTAGGG-3</a:t>
              </a:r>
              <a:r>
                <a:rPr lang="en-US" altLang="en-US" sz="2000" b="1" dirty="0">
                  <a:solidFill>
                    <a:srgbClr val="FF5050"/>
                  </a:solidFill>
                  <a:latin typeface="Courier New" pitchFamily="49" charset="0"/>
                  <a:cs typeface="Courier New" pitchFamily="49" charset="0"/>
                </a:rPr>
                <a:t>’</a:t>
              </a:r>
            </a:p>
          </p:txBody>
        </p:sp>
        <p:sp>
          <p:nvSpPr>
            <p:cNvPr id="15376" name="TextBox 18"/>
            <p:cNvSpPr txBox="1">
              <a:spLocks noChangeArrowheads="1"/>
            </p:cNvSpPr>
            <p:nvPr/>
          </p:nvSpPr>
          <p:spPr bwMode="auto">
            <a:xfrm>
              <a:off x="5072150" y="1476855"/>
              <a:ext cx="1119770" cy="36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5050"/>
                  </a:solidFill>
                  <a:latin typeface="Arial Narrow" pitchFamily="34" charset="0"/>
                </a:rPr>
                <a:t>Telomeres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13204" y="228600"/>
            <a:ext cx="3851282" cy="950837"/>
            <a:chOff x="3413204" y="228600"/>
            <a:chExt cx="3851282" cy="950837"/>
          </a:xfrm>
        </p:grpSpPr>
        <p:sp>
          <p:nvSpPr>
            <p:cNvPr id="15374" name="TextBox 16"/>
            <p:cNvSpPr txBox="1">
              <a:spLocks noChangeArrowheads="1"/>
            </p:cNvSpPr>
            <p:nvPr/>
          </p:nvSpPr>
          <p:spPr bwMode="auto">
            <a:xfrm>
              <a:off x="3836436" y="779245"/>
              <a:ext cx="3416247" cy="4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7030A0"/>
                  </a:solidFill>
                  <a:latin typeface="Courier New" pitchFamily="49" charset="0"/>
                  <a:cs typeface="Courier New" pitchFamily="49" charset="0"/>
                </a:rPr>
                <a:t>AATCCCAATCCC</a:t>
              </a:r>
              <a:r>
                <a:rPr lang="en-US" altLang="en-US" sz="20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AAUCCC-5’</a:t>
              </a:r>
            </a:p>
          </p:txBody>
        </p:sp>
        <p:sp>
          <p:nvSpPr>
            <p:cNvPr id="15375" name="TextBox 17"/>
            <p:cNvSpPr txBox="1">
              <a:spLocks noChangeArrowheads="1"/>
            </p:cNvSpPr>
            <p:nvPr/>
          </p:nvSpPr>
          <p:spPr bwMode="auto">
            <a:xfrm>
              <a:off x="3413204" y="228600"/>
              <a:ext cx="2732444" cy="6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7030A0"/>
                  </a:solidFill>
                  <a:latin typeface="Arial Narrow" pitchFamily="34" charset="0"/>
                </a:rPr>
                <a:t>Lagging strand synthesized using telomeres as a template</a:t>
              </a:r>
            </a:p>
          </p:txBody>
        </p:sp>
        <p:sp>
          <p:nvSpPr>
            <p:cNvPr id="15378" name="TextBox 21"/>
            <p:cNvSpPr txBox="1">
              <a:spLocks noChangeArrowheads="1"/>
            </p:cNvSpPr>
            <p:nvPr/>
          </p:nvSpPr>
          <p:spPr bwMode="auto">
            <a:xfrm>
              <a:off x="6023916" y="444680"/>
              <a:ext cx="1240570" cy="36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9900"/>
                  </a:solidFill>
                  <a:latin typeface="Arial Narrow" pitchFamily="34" charset="0"/>
                </a:rPr>
                <a:t>RNA Primer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86300" y="779245"/>
            <a:ext cx="4335463" cy="3011520"/>
            <a:chOff x="4686300" y="779245"/>
            <a:chExt cx="4335463" cy="3011520"/>
          </a:xfrm>
        </p:grpSpPr>
        <p:pic>
          <p:nvPicPr>
            <p:cNvPr id="15379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67" r="52977" b="62700"/>
            <a:stretch/>
          </p:blipFill>
          <p:spPr bwMode="auto">
            <a:xfrm>
              <a:off x="4686300" y="3429000"/>
              <a:ext cx="4335463" cy="36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TextBox 19"/>
            <p:cNvSpPr txBox="1">
              <a:spLocks noChangeArrowheads="1"/>
            </p:cNvSpPr>
            <p:nvPr/>
          </p:nvSpPr>
          <p:spPr bwMode="auto">
            <a:xfrm>
              <a:off x="7194550" y="2322513"/>
              <a:ext cx="12588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5050"/>
                  </a:solidFill>
                  <a:latin typeface="Arial Narrow" pitchFamily="34" charset="0"/>
                </a:rPr>
                <a:t>3’-overhang</a:t>
              </a:r>
            </a:p>
          </p:txBody>
        </p:sp>
        <p:sp>
          <p:nvSpPr>
            <p:cNvPr id="15377" name="Rectangle 10"/>
            <p:cNvSpPr>
              <a:spLocks noChangeArrowheads="1"/>
            </p:cNvSpPr>
            <p:nvPr/>
          </p:nvSpPr>
          <p:spPr bwMode="auto">
            <a:xfrm>
              <a:off x="6672316" y="779245"/>
              <a:ext cx="2285951" cy="838372"/>
            </a:xfrm>
            <a:prstGeom prst="rect">
              <a:avLst/>
            </a:prstGeom>
            <a:solidFill>
              <a:srgbClr val="FFFF00">
                <a:alpha val="10196"/>
              </a:srgbClr>
            </a:solidFill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cxnSp>
          <p:nvCxnSpPr>
            <p:cNvPr id="15367" name="Straight Connector 22"/>
            <p:cNvCxnSpPr>
              <a:cxnSpLocks noChangeShapeType="1"/>
              <a:endCxn id="15377" idx="2"/>
            </p:cNvCxnSpPr>
            <p:nvPr/>
          </p:nvCxnSpPr>
          <p:spPr bwMode="auto">
            <a:xfrm flipV="1">
              <a:off x="7791450" y="1617663"/>
              <a:ext cx="23813" cy="7445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68" name="Straight Connector 24"/>
            <p:cNvCxnSpPr>
              <a:cxnSpLocks noChangeShapeType="1"/>
            </p:cNvCxnSpPr>
            <p:nvPr/>
          </p:nvCxnSpPr>
          <p:spPr bwMode="auto">
            <a:xfrm>
              <a:off x="7924800" y="2667000"/>
              <a:ext cx="609600" cy="838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6200" y="1595021"/>
            <a:ext cx="49959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order to safeguard against chromosome shortening,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3’-ends of eukaryotic DNA harbor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telomeres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—a polynucleotide sequence comprised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1000-2000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tandem repeats of G-rich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5’-TTAGGG-3’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motifs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vertebrates (or 5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’-TTGGGG-3’ in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protozoa)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This </a:t>
            </a:r>
            <a:r>
              <a:rPr lang="en-US" altLang="en-US" sz="1700" dirty="0" err="1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telomeric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DNA strand—synthesized by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telomerase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—serves as a template for continuing the synthesis of a complementary lagging strand by DNA polymerase in a </a:t>
            </a:r>
            <a:r>
              <a:rPr lang="en-US" altLang="en-US" sz="1700" dirty="0">
                <a:solidFill>
                  <a:srgbClr val="0099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canonical fashion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lagging strand is synthesized all the way from the 3’-end of the </a:t>
            </a:r>
            <a:r>
              <a:rPr lang="en-US" altLang="en-US" sz="1700" dirty="0" err="1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telomeric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strand but the terminal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100-300nt (or 20-50 tandem repeats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5’-TTAGGG-3’)—</a:t>
            </a:r>
            <a:r>
              <a:rPr lang="en-US" altLang="en-US" sz="1700" dirty="0" smtClean="0">
                <a:solidFill>
                  <a:srgbClr val="0099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this </a:t>
            </a:r>
            <a:r>
              <a:rPr lang="en-US" altLang="en-US" sz="1700" dirty="0">
                <a:solidFill>
                  <a:srgbClr val="0099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terminal single-stranded G-rich short-stretch is called the “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3’- overhang</a:t>
            </a:r>
            <a:r>
              <a:rPr lang="en-US" altLang="en-US" sz="1700" dirty="0">
                <a:solidFill>
                  <a:srgbClr val="0099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 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3’-overhang usually folds back and invades the double-stranded or duplex </a:t>
            </a:r>
            <a:r>
              <a:rPr lang="en-US" altLang="en-US" sz="1700" dirty="0" err="1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telomeric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DNA via Watson-Crick base pairing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to form what is referred to as the “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D-loop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or displacement-loop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oet4_fig_25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2"/>
          <a:stretch>
            <a:fillRect/>
          </a:stretch>
        </p:blipFill>
        <p:spPr bwMode="auto">
          <a:xfrm>
            <a:off x="4730750" y="304800"/>
            <a:ext cx="43370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Grp="1" noChangeArrowheads="1"/>
          </p:cNvSpPr>
          <p:nvPr/>
        </p:nvSpPr>
        <p:spPr bwMode="auto">
          <a:xfrm>
            <a:off x="304800" y="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Telomeres: Telomerase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6200" y="381000"/>
            <a:ext cx="5791200" cy="647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order to prevent chromosome shortening, telomeres at chromosomal ends are constantly regenerated by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telomerase</a:t>
            </a:r>
            <a:endParaRPr lang="en-US" altLang="en-US" sz="16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Telomerase 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is a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ribonucleoprotein polymerase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comprised of:</a:t>
            </a:r>
          </a:p>
          <a:p>
            <a:pPr marL="460375" indent="-115888">
              <a:spcBef>
                <a:spcPct val="0"/>
              </a:spcBef>
              <a:spcAft>
                <a:spcPts val="0"/>
              </a:spcAft>
              <a:buAutoNum type="arabicParenBoth"/>
              <a:defRPr/>
            </a:pP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Telomerase reverse transcriptase (</a:t>
            </a: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TeRT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)—a protein</a:t>
            </a:r>
          </a:p>
          <a:p>
            <a:pPr marL="342900" indent="1588">
              <a:spcBef>
                <a:spcPct val="0"/>
              </a:spcBef>
              <a:spcAft>
                <a:spcPts val="1200"/>
              </a:spcAft>
              <a:buAutoNum type="arabicParenBoth"/>
              <a:defRPr/>
            </a:pP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Telomerase RNA component (</a:t>
            </a: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TeRC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)—an RNA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TeRC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contains a segment (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anose="05050102010706020507" pitchFamily="18" charset="2"/>
              </a:rPr>
              <a:t></a:t>
            </a:r>
            <a:r>
              <a:rPr lang="en-US" altLang="en-US" sz="16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anose="05050102010706020507" pitchFamily="18" charset="2"/>
              </a:rPr>
              <a:t>4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00nt) that is complementary to </a:t>
            </a:r>
            <a:r>
              <a:rPr lang="en-US" altLang="en-US" sz="16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telomeric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sequence (</a:t>
            </a:r>
            <a:r>
              <a:rPr lang="en-US" altLang="en-US" sz="16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5’-TTGGGG-3’ in protozoa)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This </a:t>
            </a: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TeRC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segment serves as a “dynamic” template for </a:t>
            </a: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TeRT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to extend the 3’-end of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G-rich </a:t>
            </a: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telomeric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DNA 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by adding </a:t>
            </a:r>
            <a:r>
              <a:rPr lang="en-US" altLang="en-US" sz="16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telomeric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repeats one at a time and then translocating to the newly synthesized 3’-end –this step is repeated until over 1000 </a:t>
            </a:r>
            <a:r>
              <a:rPr lang="en-US" altLang="en-US" sz="16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telomeric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repeats are 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added</a:t>
            </a:r>
            <a:endParaRPr lang="en-US" altLang="en-US" sz="16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newly extended G-rich strand is then used as a template to synthesize complementary lagging strand (via Okazaki fragments) in a canonical fashion </a:t>
            </a:r>
            <a:endParaRPr lang="en-US" altLang="en-US" sz="16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16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  <a:defRPr/>
            </a:pP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Telomerase is of therapeutic significance:</a:t>
            </a:r>
          </a:p>
          <a:p>
            <a:pPr marL="342900" indent="-342900">
              <a:spcBef>
                <a:spcPct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Hyperactivation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of telomerase is associated </a:t>
            </a:r>
          </a:p>
          <a:p>
            <a:pPr marL="344488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with 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uncontrolled/neoplastic 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cellular growth resulting in </a:t>
            </a:r>
          </a:p>
          <a:p>
            <a:pPr marL="344488" indent="0">
              <a:spcBef>
                <a:spcPct val="0"/>
              </a:spcBef>
              <a:spcAft>
                <a:spcPts val="400"/>
              </a:spcAft>
              <a:buNone/>
              <a:defRPr/>
            </a:pP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many forms of cancer</a:t>
            </a:r>
          </a:p>
          <a:p>
            <a:pPr marL="342900" indent="-342900">
              <a:spcBef>
                <a:spcPct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Hypoactivation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of telomerase leads to gradual truncation of chromosomes and the inability of cells to divide (senescence) resulting in premature 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/>
        </p:nvSpPr>
        <p:spPr bwMode="auto">
          <a:xfrm>
            <a:off x="762000" y="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6D09"/>
                </a:solidFill>
                <a:latin typeface="Arial" pitchFamily="34" charset="0"/>
              </a:rPr>
              <a:t>Replisome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: Replication Machinery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16623" b="14406"/>
          <a:stretch>
            <a:fillRect/>
          </a:stretch>
        </p:blipFill>
        <p:spPr bwMode="auto">
          <a:xfrm>
            <a:off x="152400" y="1101111"/>
            <a:ext cx="8864600" cy="432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Flowchart: Direct Access Storage 2"/>
          <p:cNvSpPr>
            <a:spLocks noChangeArrowheads="1"/>
          </p:cNvSpPr>
          <p:nvPr/>
        </p:nvSpPr>
        <p:spPr bwMode="auto">
          <a:xfrm>
            <a:off x="2590765" y="1668305"/>
            <a:ext cx="457193" cy="1447900"/>
          </a:xfrm>
          <a:prstGeom prst="flowChartMagneticDrum">
            <a:avLst/>
          </a:prstGeom>
          <a:solidFill>
            <a:srgbClr val="FF00FF">
              <a:alpha val="49803"/>
            </a:srgbClr>
          </a:solidFill>
          <a:ln w="9525" algn="ctr">
            <a:solidFill>
              <a:srgbClr val="2564A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7" name="Flowchart: Magnetic Disk 3"/>
          <p:cNvSpPr>
            <a:spLocks noChangeArrowheads="1"/>
          </p:cNvSpPr>
          <p:nvPr/>
        </p:nvSpPr>
        <p:spPr bwMode="auto">
          <a:xfrm>
            <a:off x="3341869" y="2625217"/>
            <a:ext cx="228597" cy="533437"/>
          </a:xfrm>
          <a:prstGeom prst="flowChartMagneticDisk">
            <a:avLst/>
          </a:prstGeom>
          <a:solidFill>
            <a:srgbClr val="002060">
              <a:alpha val="50195"/>
            </a:srgbClr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8" name="Rounded Rectangle 4"/>
          <p:cNvSpPr>
            <a:spLocks noChangeArrowheads="1"/>
          </p:cNvSpPr>
          <p:nvPr/>
        </p:nvSpPr>
        <p:spPr bwMode="auto">
          <a:xfrm>
            <a:off x="3570466" y="2625217"/>
            <a:ext cx="228597" cy="457232"/>
          </a:xfrm>
          <a:prstGeom prst="roundRect">
            <a:avLst>
              <a:gd name="adj" fmla="val 16667"/>
            </a:avLst>
          </a:prstGeom>
          <a:solidFill>
            <a:srgbClr val="FFC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293913" y="1024906"/>
            <a:ext cx="1904972" cy="3048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2275084" y="4897694"/>
            <a:ext cx="1904972" cy="3048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3884051" y="5276771"/>
            <a:ext cx="876287" cy="3048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1894090" y="3281750"/>
            <a:ext cx="1219182" cy="2579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7622687" y="4284152"/>
            <a:ext cx="1053105" cy="3048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4" name="Rectangle 17"/>
          <p:cNvSpPr>
            <a:spLocks noChangeArrowheads="1"/>
          </p:cNvSpPr>
          <p:nvPr/>
        </p:nvSpPr>
        <p:spPr bwMode="auto">
          <a:xfrm>
            <a:off x="508832" y="3044346"/>
            <a:ext cx="332151" cy="3048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266557" y="1710754"/>
            <a:ext cx="332151" cy="3048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8751991" y="2388786"/>
            <a:ext cx="236412" cy="3048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7" name="Rectangle 20"/>
          <p:cNvSpPr>
            <a:spLocks noChangeArrowheads="1"/>
          </p:cNvSpPr>
          <p:nvPr/>
        </p:nvSpPr>
        <p:spPr bwMode="auto">
          <a:xfrm>
            <a:off x="8699237" y="3610020"/>
            <a:ext cx="242275" cy="3048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8" name="Rectangle 21"/>
          <p:cNvSpPr>
            <a:spLocks noChangeArrowheads="1"/>
          </p:cNvSpPr>
          <p:nvPr/>
        </p:nvSpPr>
        <p:spPr bwMode="auto">
          <a:xfrm>
            <a:off x="1741686" y="3541631"/>
            <a:ext cx="218831" cy="3048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9" name="Rectangle 22"/>
          <p:cNvSpPr>
            <a:spLocks noChangeArrowheads="1"/>
          </p:cNvSpPr>
          <p:nvPr/>
        </p:nvSpPr>
        <p:spPr bwMode="auto">
          <a:xfrm>
            <a:off x="1841336" y="4635866"/>
            <a:ext cx="218831" cy="3048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30" name="TextBox 8"/>
          <p:cNvSpPr txBox="1">
            <a:spLocks noChangeArrowheads="1"/>
          </p:cNvSpPr>
          <p:nvPr/>
        </p:nvSpPr>
        <p:spPr bwMode="auto">
          <a:xfrm>
            <a:off x="5417354" y="5376423"/>
            <a:ext cx="1156069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SSB Protein</a:t>
            </a:r>
          </a:p>
        </p:txBody>
      </p:sp>
      <p:sp>
        <p:nvSpPr>
          <p:cNvPr id="17431" name="TextBox 11"/>
          <p:cNvSpPr txBox="1">
            <a:spLocks noChangeArrowheads="1"/>
          </p:cNvSpPr>
          <p:nvPr/>
        </p:nvSpPr>
        <p:spPr bwMode="auto">
          <a:xfrm>
            <a:off x="8644532" y="2750219"/>
            <a:ext cx="324123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 Narrow" pitchFamily="34" charset="0"/>
                <a:cs typeface="Arial" pitchFamily="34" charset="0"/>
              </a:rPr>
              <a:t>3’</a:t>
            </a:r>
          </a:p>
        </p:txBody>
      </p:sp>
      <p:sp>
        <p:nvSpPr>
          <p:cNvPr id="17432" name="TextBox 25"/>
          <p:cNvSpPr txBox="1">
            <a:spLocks noChangeArrowheads="1"/>
          </p:cNvSpPr>
          <p:nvPr/>
        </p:nvSpPr>
        <p:spPr bwMode="auto">
          <a:xfrm>
            <a:off x="8523905" y="3338364"/>
            <a:ext cx="324123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 Narrow" pitchFamily="34" charset="0"/>
                <a:cs typeface="Arial" pitchFamily="34" charset="0"/>
              </a:rPr>
              <a:t>5’</a:t>
            </a:r>
          </a:p>
        </p:txBody>
      </p:sp>
      <p:sp>
        <p:nvSpPr>
          <p:cNvPr id="17433" name="TextBox 26"/>
          <p:cNvSpPr txBox="1">
            <a:spLocks noChangeArrowheads="1"/>
          </p:cNvSpPr>
          <p:nvPr/>
        </p:nvSpPr>
        <p:spPr bwMode="auto">
          <a:xfrm>
            <a:off x="1841594" y="4314406"/>
            <a:ext cx="324123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 Narrow" pitchFamily="34" charset="0"/>
                <a:cs typeface="Arial" pitchFamily="34" charset="0"/>
              </a:rPr>
              <a:t>3’</a:t>
            </a:r>
          </a:p>
        </p:txBody>
      </p:sp>
      <p:sp>
        <p:nvSpPr>
          <p:cNvPr id="17434" name="TextBox 27"/>
          <p:cNvSpPr txBox="1">
            <a:spLocks noChangeArrowheads="1"/>
          </p:cNvSpPr>
          <p:nvPr/>
        </p:nvSpPr>
        <p:spPr bwMode="auto">
          <a:xfrm>
            <a:off x="1853055" y="3571887"/>
            <a:ext cx="324123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 Narrow" pitchFamily="34" charset="0"/>
                <a:cs typeface="Arial" pitchFamily="34" charset="0"/>
              </a:rPr>
              <a:t>5’</a:t>
            </a:r>
          </a:p>
        </p:txBody>
      </p:sp>
      <p:sp>
        <p:nvSpPr>
          <p:cNvPr id="17435" name="TextBox 28"/>
          <p:cNvSpPr txBox="1">
            <a:spLocks noChangeArrowheads="1"/>
          </p:cNvSpPr>
          <p:nvPr/>
        </p:nvSpPr>
        <p:spPr bwMode="auto">
          <a:xfrm>
            <a:off x="380392" y="1919776"/>
            <a:ext cx="324123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 Narrow" pitchFamily="34" charset="0"/>
                <a:cs typeface="Arial" pitchFamily="34" charset="0"/>
              </a:rPr>
              <a:t>3’</a:t>
            </a:r>
          </a:p>
        </p:txBody>
      </p:sp>
      <p:sp>
        <p:nvSpPr>
          <p:cNvPr id="17436" name="TextBox 29"/>
          <p:cNvSpPr txBox="1">
            <a:spLocks noChangeArrowheads="1"/>
          </p:cNvSpPr>
          <p:nvPr/>
        </p:nvSpPr>
        <p:spPr bwMode="auto">
          <a:xfrm>
            <a:off x="556234" y="2791246"/>
            <a:ext cx="324123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 Narrow" pitchFamily="34" charset="0"/>
                <a:cs typeface="Arial" pitchFamily="34" charset="0"/>
              </a:rPr>
              <a:t>5’</a:t>
            </a:r>
          </a:p>
        </p:txBody>
      </p:sp>
      <p:sp>
        <p:nvSpPr>
          <p:cNvPr id="17437" name="TextBox 30"/>
          <p:cNvSpPr txBox="1">
            <a:spLocks noChangeArrowheads="1"/>
          </p:cNvSpPr>
          <p:nvPr/>
        </p:nvSpPr>
        <p:spPr bwMode="auto">
          <a:xfrm>
            <a:off x="3824242" y="5334851"/>
            <a:ext cx="1270202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DNA Helicase</a:t>
            </a:r>
          </a:p>
        </p:txBody>
      </p:sp>
      <p:sp>
        <p:nvSpPr>
          <p:cNvPr id="17438" name="TextBox 31"/>
          <p:cNvSpPr txBox="1">
            <a:spLocks noChangeArrowheads="1"/>
          </p:cNvSpPr>
          <p:nvPr/>
        </p:nvSpPr>
        <p:spPr bwMode="auto">
          <a:xfrm>
            <a:off x="3898841" y="4930378"/>
            <a:ext cx="535716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Pol</a:t>
            </a:r>
            <a:r>
              <a:rPr lang="en-US" altLang="en-US" sz="1600" b="1" dirty="0">
                <a:latin typeface="Arial Narrow" pitchFamily="34" charset="0"/>
                <a:cs typeface="Arial" pitchFamily="34" charset="0"/>
                <a:sym typeface="Symbol" pitchFamily="18" charset="2"/>
              </a:rPr>
              <a:t></a:t>
            </a:r>
            <a:endParaRPr lang="en-US" altLang="en-US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439" name="TextBox 32"/>
          <p:cNvSpPr txBox="1">
            <a:spLocks noChangeArrowheads="1"/>
          </p:cNvSpPr>
          <p:nvPr/>
        </p:nvSpPr>
        <p:spPr bwMode="auto">
          <a:xfrm>
            <a:off x="183660" y="3217679"/>
            <a:ext cx="1103492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DNA Clamp</a:t>
            </a:r>
          </a:p>
        </p:txBody>
      </p:sp>
      <p:cxnSp>
        <p:nvCxnSpPr>
          <p:cNvPr id="17440" name="Straight Connector 24"/>
          <p:cNvCxnSpPr>
            <a:cxnSpLocks noChangeShapeType="1"/>
          </p:cNvCxnSpPr>
          <p:nvPr/>
        </p:nvCxnSpPr>
        <p:spPr bwMode="auto">
          <a:xfrm flipH="1">
            <a:off x="1246399" y="2893348"/>
            <a:ext cx="1487829" cy="51736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41" name="TextBox 37"/>
          <p:cNvSpPr txBox="1">
            <a:spLocks noChangeArrowheads="1"/>
          </p:cNvSpPr>
          <p:nvPr/>
        </p:nvSpPr>
        <p:spPr bwMode="auto">
          <a:xfrm>
            <a:off x="1780766" y="1058289"/>
            <a:ext cx="546937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Pol</a:t>
            </a:r>
            <a:r>
              <a:rPr lang="en-US" altLang="en-US" sz="1600" b="1" dirty="0">
                <a:latin typeface="Arial Narrow" pitchFamily="34" charset="0"/>
                <a:cs typeface="Arial" pitchFamily="34" charset="0"/>
                <a:sym typeface="Symbol" pitchFamily="18" charset="2"/>
              </a:rPr>
              <a:t></a:t>
            </a:r>
            <a:endParaRPr lang="en-US" altLang="en-US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442" name="TextBox 38"/>
          <p:cNvSpPr txBox="1">
            <a:spLocks noChangeArrowheads="1"/>
          </p:cNvSpPr>
          <p:nvPr/>
        </p:nvSpPr>
        <p:spPr bwMode="auto">
          <a:xfrm>
            <a:off x="2273498" y="778165"/>
            <a:ext cx="1121125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DNA Ligase</a:t>
            </a:r>
          </a:p>
        </p:txBody>
      </p:sp>
      <p:cxnSp>
        <p:nvCxnSpPr>
          <p:cNvPr id="17443" name="Straight Connector 39"/>
          <p:cNvCxnSpPr>
            <a:cxnSpLocks noChangeShapeType="1"/>
            <a:stCxn id="17445" idx="2"/>
          </p:cNvCxnSpPr>
          <p:nvPr/>
        </p:nvCxnSpPr>
        <p:spPr bwMode="auto">
          <a:xfrm flipH="1">
            <a:off x="3434191" y="1424299"/>
            <a:ext cx="54597" cy="1276059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4" name="Straight Connector 43"/>
          <p:cNvCxnSpPr>
            <a:cxnSpLocks noChangeShapeType="1"/>
          </p:cNvCxnSpPr>
          <p:nvPr/>
        </p:nvCxnSpPr>
        <p:spPr bwMode="auto">
          <a:xfrm flipH="1">
            <a:off x="3670600" y="720085"/>
            <a:ext cx="213451" cy="198027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45" name="TextBox 45"/>
          <p:cNvSpPr txBox="1">
            <a:spLocks noChangeArrowheads="1"/>
          </p:cNvSpPr>
          <p:nvPr/>
        </p:nvSpPr>
        <p:spPr bwMode="auto">
          <a:xfrm>
            <a:off x="3181656" y="1116501"/>
            <a:ext cx="614262" cy="30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FEN1</a:t>
            </a:r>
          </a:p>
        </p:txBody>
      </p:sp>
      <p:sp>
        <p:nvSpPr>
          <p:cNvPr id="17446" name="TextBox 46"/>
          <p:cNvSpPr txBox="1">
            <a:spLocks noChangeArrowheads="1"/>
          </p:cNvSpPr>
          <p:nvPr/>
        </p:nvSpPr>
        <p:spPr bwMode="auto">
          <a:xfrm>
            <a:off x="3600345" y="433388"/>
            <a:ext cx="968521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RNase H1</a:t>
            </a:r>
          </a:p>
        </p:txBody>
      </p:sp>
      <p:sp>
        <p:nvSpPr>
          <p:cNvPr id="17447" name="TextBox 47"/>
          <p:cNvSpPr txBox="1">
            <a:spLocks noChangeArrowheads="1"/>
          </p:cNvSpPr>
          <p:nvPr/>
        </p:nvSpPr>
        <p:spPr bwMode="auto">
          <a:xfrm>
            <a:off x="4056969" y="819737"/>
            <a:ext cx="575791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Pol</a:t>
            </a:r>
            <a:r>
              <a:rPr lang="en-US" altLang="en-US" sz="1600" b="1" dirty="0">
                <a:latin typeface="Arial Narrow" pitchFamily="34" charset="0"/>
                <a:cs typeface="Arial" pitchFamily="34" charset="0"/>
                <a:sym typeface="Symbol" pitchFamily="18" charset="2"/>
              </a:rPr>
              <a:t></a:t>
            </a:r>
            <a:endParaRPr lang="en-US" altLang="en-US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448" name="TextBox 48"/>
          <p:cNvSpPr txBox="1">
            <a:spLocks noChangeArrowheads="1"/>
          </p:cNvSpPr>
          <p:nvPr/>
        </p:nvSpPr>
        <p:spPr bwMode="auto">
          <a:xfrm>
            <a:off x="5793379" y="877817"/>
            <a:ext cx="1242951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DNA </a:t>
            </a:r>
            <a:r>
              <a:rPr lang="en-US" altLang="en-US" sz="1600" b="1" dirty="0" err="1">
                <a:latin typeface="Arial Narrow" pitchFamily="34" charset="0"/>
                <a:cs typeface="Arial" pitchFamily="34" charset="0"/>
              </a:rPr>
              <a:t>Primase</a:t>
            </a:r>
            <a:endParaRPr lang="en-US" altLang="en-US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449" name="Rectangle 44"/>
          <p:cNvSpPr>
            <a:spLocks noChangeArrowheads="1"/>
          </p:cNvSpPr>
          <p:nvPr/>
        </p:nvSpPr>
        <p:spPr bwMode="auto">
          <a:xfrm>
            <a:off x="4561051" y="1093296"/>
            <a:ext cx="533392" cy="4185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7450" name="Straight Connector 51"/>
          <p:cNvCxnSpPr>
            <a:cxnSpLocks noChangeShapeType="1"/>
          </p:cNvCxnSpPr>
          <p:nvPr/>
        </p:nvCxnSpPr>
        <p:spPr bwMode="auto">
          <a:xfrm flipH="1">
            <a:off x="4942046" y="1050711"/>
            <a:ext cx="916343" cy="66004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51" name="TextBox 54"/>
          <p:cNvSpPr txBox="1">
            <a:spLocks noChangeArrowheads="1"/>
          </p:cNvSpPr>
          <p:nvPr/>
        </p:nvSpPr>
        <p:spPr bwMode="auto">
          <a:xfrm>
            <a:off x="1856965" y="3206968"/>
            <a:ext cx="1677038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Okazaki Fragment </a:t>
            </a:r>
          </a:p>
        </p:txBody>
      </p:sp>
      <p:sp>
        <p:nvSpPr>
          <p:cNvPr id="17452" name="TextBox 55"/>
          <p:cNvSpPr txBox="1">
            <a:spLocks noChangeArrowheads="1"/>
          </p:cNvSpPr>
          <p:nvPr/>
        </p:nvSpPr>
        <p:spPr bwMode="auto">
          <a:xfrm>
            <a:off x="6959540" y="4454144"/>
            <a:ext cx="1411457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Topoisomerase</a:t>
            </a:r>
          </a:p>
        </p:txBody>
      </p:sp>
      <p:sp>
        <p:nvSpPr>
          <p:cNvPr id="17453" name="Cube 57"/>
          <p:cNvSpPr>
            <a:spLocks noChangeArrowheads="1"/>
          </p:cNvSpPr>
          <p:nvPr/>
        </p:nvSpPr>
        <p:spPr bwMode="auto">
          <a:xfrm>
            <a:off x="4256256" y="1634549"/>
            <a:ext cx="343766" cy="1524106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54" name="TextBox 62"/>
          <p:cNvSpPr txBox="1">
            <a:spLocks noChangeArrowheads="1"/>
          </p:cNvSpPr>
          <p:nvPr/>
        </p:nvSpPr>
        <p:spPr bwMode="auto">
          <a:xfrm>
            <a:off x="7010883" y="1830655"/>
            <a:ext cx="1122727" cy="3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RNA Primer</a:t>
            </a:r>
          </a:p>
        </p:txBody>
      </p:sp>
      <p:cxnSp>
        <p:nvCxnSpPr>
          <p:cNvPr id="17455" name="Straight Connector 63"/>
          <p:cNvCxnSpPr>
            <a:cxnSpLocks noChangeShapeType="1"/>
          </p:cNvCxnSpPr>
          <p:nvPr/>
        </p:nvCxnSpPr>
        <p:spPr bwMode="auto">
          <a:xfrm flipH="1">
            <a:off x="4788847" y="2015575"/>
            <a:ext cx="2286768" cy="1003269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2" name="TextBox 70"/>
          <p:cNvSpPr txBox="1">
            <a:spLocks noChangeArrowheads="1"/>
          </p:cNvSpPr>
          <p:nvPr/>
        </p:nvSpPr>
        <p:spPr bwMode="auto">
          <a:xfrm>
            <a:off x="265113" y="5935663"/>
            <a:ext cx="2630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 Narrow" pitchFamily="34" charset="0"/>
                <a:cs typeface="Arial" pitchFamily="34" charset="0"/>
              </a:rPr>
              <a:t>Pol</a:t>
            </a:r>
            <a:r>
              <a:rPr lang="en-US" altLang="en-US" sz="1600" b="1">
                <a:latin typeface="Arial Narrow" pitchFamily="34" charset="0"/>
                <a:cs typeface="Arial" pitchFamily="34" charset="0"/>
                <a:sym typeface="Symbol" pitchFamily="18" charset="2"/>
              </a:rPr>
              <a:t>	DNA Polymerase </a:t>
            </a:r>
            <a:endParaRPr lang="en-US" altLang="en-US" sz="1600" b="1">
              <a:latin typeface="Arial Narrow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 Narrow" pitchFamily="34" charset="0"/>
                <a:cs typeface="Arial" pitchFamily="34" charset="0"/>
              </a:rPr>
              <a:t>Pol</a:t>
            </a:r>
            <a:r>
              <a:rPr lang="en-US" altLang="en-US" sz="1600" b="1">
                <a:latin typeface="Arial Narrow" pitchFamily="34" charset="0"/>
                <a:cs typeface="Arial" pitchFamily="34" charset="0"/>
                <a:sym typeface="Symbol" pitchFamily="18" charset="2"/>
              </a:rPr>
              <a:t>	DNA Polymerase 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 Narrow" pitchFamily="34" charset="0"/>
                <a:cs typeface="Arial" pitchFamily="34" charset="0"/>
                <a:sym typeface="Symbol" pitchFamily="18" charset="2"/>
              </a:rPr>
              <a:t>Pol	DNA Polymerase </a:t>
            </a:r>
            <a:endParaRPr lang="en-US" altLang="en-US" sz="1600" b="1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413" name="TextBox 71"/>
          <p:cNvSpPr txBox="1">
            <a:spLocks noChangeArrowheads="1"/>
          </p:cNvSpPr>
          <p:nvPr/>
        </p:nvSpPr>
        <p:spPr bwMode="auto">
          <a:xfrm>
            <a:off x="5861050" y="5935663"/>
            <a:ext cx="30283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SSB	</a:t>
            </a:r>
            <a:r>
              <a:rPr lang="en-US" altLang="en-US" sz="1600" b="1" dirty="0" smtClean="0">
                <a:latin typeface="Arial Narrow" pitchFamily="34" charset="0"/>
                <a:cs typeface="Arial" pitchFamily="34" charset="0"/>
              </a:rPr>
              <a:t>Single-stranded </a:t>
            </a: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binding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FEN1	Flap endonuclease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  <a:cs typeface="Arial" pitchFamily="34" charset="0"/>
              </a:rPr>
              <a:t>RNase H1	Ribonuclease H1</a:t>
            </a:r>
          </a:p>
        </p:txBody>
      </p:sp>
      <p:cxnSp>
        <p:nvCxnSpPr>
          <p:cNvPr id="17414" name="Straight Connector 69"/>
          <p:cNvCxnSpPr>
            <a:cxnSpLocks noChangeShapeType="1"/>
          </p:cNvCxnSpPr>
          <p:nvPr/>
        </p:nvCxnSpPr>
        <p:spPr bwMode="auto">
          <a:xfrm>
            <a:off x="361950" y="5867400"/>
            <a:ext cx="84328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  <p:bldP spid="17437" grpId="0"/>
      <p:bldP spid="17438" grpId="0"/>
      <p:bldP spid="17439" grpId="0"/>
      <p:bldP spid="17441" grpId="0"/>
      <p:bldP spid="17442" grpId="0"/>
      <p:bldP spid="17445" grpId="0"/>
      <p:bldP spid="17446" grpId="0"/>
      <p:bldP spid="17447" grpId="0"/>
      <p:bldP spid="17448" grpId="0"/>
      <p:bldP spid="17451" grpId="0"/>
      <p:bldP spid="17452" grpId="0"/>
      <p:bldP spid="174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/>
        </p:nvSpPr>
        <p:spPr bwMode="auto">
          <a:xfrm>
            <a:off x="762000" y="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Replisome: Enzymes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083077"/>
              </p:ext>
            </p:extLst>
          </p:nvPr>
        </p:nvGraphicFramePr>
        <p:xfrm>
          <a:off x="381000" y="533400"/>
          <a:ext cx="8458200" cy="5897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88">
                <a:tc>
                  <a:txBody>
                    <a:bodyPr/>
                    <a:lstStyle/>
                    <a:p>
                      <a:pPr algn="l"/>
                      <a:r>
                        <a:rPr lang="en-US" sz="1800" b="1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Enzyme</a:t>
                      </a:r>
                      <a:endParaRPr lang="en-US" sz="1800" b="1" baseline="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Function</a:t>
                      </a:r>
                      <a:endParaRPr lang="en-US" sz="1800" b="1" baseline="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DNA helicase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Unwinds DNA double helix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at each replication fork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Topoisomerase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Relieves strain resulting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from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overwinding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and supercoiling of DNA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SSB protein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Stabilizes unwound DNA single strands and prevents them from re-annealing 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DNA </a:t>
                      </a: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primase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Synthesizes RNA primers so as to kick off DNA replication on each strand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sym typeface="Symbol"/>
                        </a:rPr>
                        <a:t>Pol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Extends the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RNA primer laid down by DNA </a:t>
                      </a:r>
                      <a:r>
                        <a:rPr lang="en-US" sz="1800" baseline="0" dirty="0" err="1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primase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sym typeface="Symbol"/>
                        </a:rPr>
                        <a:t>Pol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Elongates the nascent leading strand initiated by pol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sym typeface="Symbol"/>
                        </a:rPr>
                        <a:t>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sym typeface="Symbol"/>
                        </a:rPr>
                        <a:t>Pol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Elongates the nascent lagging strand initiated by pol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sym typeface="Symbol"/>
                        </a:rPr>
                        <a:t>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T="45684" marB="4568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DNA clamp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Imparts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processivity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upon pol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sym typeface="Symbol"/>
                        </a:rPr>
                        <a:t> by preventing its dissociation from DNA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RNase H1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Removes the RNA primers during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the final stage of DNA replication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FEN1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Removes mismatched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nucleotides synthesized by pol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  <a:sym typeface="Symbol"/>
                        </a:rPr>
                        <a:t>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DNA ligase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Facilitates the stitching together of DNA strands via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phosphodiester</a:t>
                      </a:r>
                      <a:r>
                        <a:rPr lang="en-US" sz="1800" baseline="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bonds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684" marB="4568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64776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Exercise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4.3a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686734" y="2667000"/>
            <a:ext cx="77311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Explain why DNA polymerase requires a template and a primer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Why must DNA be replicated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semidiscontinuously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?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roles of DNA helicase, topoisomerase, and SSB in DNA synthesis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roles of pol</a:t>
            </a:r>
            <a:r>
              <a:rPr lang="el-GR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α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pol</a:t>
            </a:r>
            <a:r>
              <a:rPr lang="el-GR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δ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and pol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 in DNA synthesis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  <a:sym typeface="Symbol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Why do RNase H1, FEN1 and DNA ligase participate in DNA synthesis?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role of telomeres in DNA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2057400" y="1066800"/>
            <a:ext cx="43434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defRPr/>
            </a:pPr>
            <a:r>
              <a:rPr lang="en-US" alt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4.3a </a:t>
            </a:r>
            <a:r>
              <a:rPr lang="en-US" sz="3000" b="1" dirty="0" smtClean="0">
                <a:solidFill>
                  <a:srgbClr val="FF6D09"/>
                </a:solidFill>
                <a:latin typeface="Arial" charset="0"/>
              </a:rPr>
              <a:t>DNA Replisome</a:t>
            </a: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 algn="r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957" r="1758" b="2225"/>
          <a:stretch/>
        </p:blipFill>
        <p:spPr>
          <a:xfrm>
            <a:off x="1066800" y="1994263"/>
            <a:ext cx="7062653" cy="437170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2274570" y="1143000"/>
            <a:ext cx="457962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4.3b </a:t>
            </a:r>
            <a:r>
              <a:rPr lang="en-US" sz="3000" b="1" dirty="0" smtClean="0">
                <a:solidFill>
                  <a:srgbClr val="FF6D09"/>
                </a:solidFill>
                <a:latin typeface="Arial" charset="0"/>
              </a:rPr>
              <a:t>DNA Damage</a:t>
            </a: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algn="ctr"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2517" r="3819" b="2193"/>
          <a:stretch/>
        </p:blipFill>
        <p:spPr>
          <a:xfrm>
            <a:off x="990600" y="1981200"/>
            <a:ext cx="7147560" cy="4419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90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Synopsis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4.3b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62000" y="2590800"/>
            <a:ext cx="701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The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fidelity/accuracy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DNA replication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is of paramount importance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for the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lack of it can result in the alteration of nucleotide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sequence of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genes with potentially devastating consequences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In addition to the endogenous introduction of such nucleotide changes, DNA can also be altered by a diverse array of external physical and chemical agents—such alteration is termed “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damage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Physical agents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include the UV and ionizing 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radaitions</a:t>
            </a:r>
            <a:endParaRPr lang="en-US" altLang="en-US" sz="18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Chemical agents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include reactive oxygen species (ROS) , 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deaminating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agents, and intercalating agents</a:t>
            </a: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9"/>
          <a:stretch>
            <a:fillRect/>
          </a:stretch>
        </p:blipFill>
        <p:spPr bwMode="auto">
          <a:xfrm>
            <a:off x="4721225" y="0"/>
            <a:ext cx="43465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/>
          <p:cNvSpPr>
            <a:spLocks noGrp="1" noChangeArrowheads="1"/>
          </p:cNvSpPr>
          <p:nvPr/>
        </p:nvSpPr>
        <p:spPr bwMode="auto">
          <a:xfrm>
            <a:off x="152400" y="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DNA Damage: Physical Agents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76199" y="856357"/>
            <a:ext cx="5486401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Two major physical agents 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that can cause DNA damage are: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(1) Ultraviolet (UV) light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(2) Ionizing radiation (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-rays and x-rays)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6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particular, sustained exposure to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UV light (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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anose="05050102010706020507" pitchFamily="18" charset="2"/>
              </a:rPr>
              <a:t>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10-350nm) promotes the formation of a </a:t>
            </a:r>
            <a:r>
              <a:rPr lang="en-US" altLang="en-US" sz="16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cyclobutyl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ring between thymine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residues on the same strand within DNA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6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Such intra-strand dimerization brings the two thymine bases within ~1.6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Å</a:t>
            </a:r>
            <a:r>
              <a:rPr lang="en-US" altLang="en-US" sz="1600" dirty="0" smtClean="0">
                <a:latin typeface="Calibri" pitchFamily="34" charset="0"/>
                <a:cs typeface="Calibri" pitchFamily="34" charset="0"/>
              </a:rPr>
              <a:t>—but t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he distance between two stacked bases in DNA ought to be 3.4</a:t>
            </a:r>
            <a:r>
              <a:rPr lang="en-US" altLang="en-US" sz="1600" dirty="0" smtClean="0">
                <a:latin typeface="Calibri" pitchFamily="34" charset="0"/>
                <a:cs typeface="Calibri" pitchFamily="34" charset="0"/>
              </a:rPr>
              <a:t>Å!—recall </a:t>
            </a:r>
            <a:r>
              <a:rPr lang="en-US" altLang="en-US" sz="16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600" dirty="0" smtClean="0">
                <a:latin typeface="Calibri" pitchFamily="34" charset="0"/>
                <a:cs typeface="Calibri" pitchFamily="34" charset="0"/>
              </a:rPr>
              <a:t>4.2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6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Thymine dimerization thus shrinks the strand resulting in DNA distortion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—that can ultimately interfere with the fidelity of processes such as DNA replication and RNA transcription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6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On the other hand,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ionizing radiation (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 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anose="05050102010706020507" pitchFamily="18" charset="2"/>
              </a:rPr>
              <a:t>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10pm-10nm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harbors sufficient energy to damage DNA 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either directly by knocking electrons out of chemical moieties within DNA, thereby producing ions—or indirectly by inducing the formation of free radicals such as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hydroxyl radical (HO</a:t>
            </a:r>
            <a:r>
              <a:rPr lang="en-US" altLang="en-US" sz="1600" b="1" baseline="30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.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)</a:t>
            </a:r>
            <a:endParaRPr lang="en-US" altLang="en-US" sz="16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  <a:sym typeface="Symbol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6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  <a:sym typeface="Symbol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6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S</a:t>
            </a: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uch ions and free radicals generated by ionizing radiation </a:t>
            </a:r>
          </a:p>
          <a:p>
            <a:pPr marL="0" indent="17145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can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induce the chemical cleavage of DNA strands </a:t>
            </a:r>
          </a:p>
        </p:txBody>
      </p:sp>
      <p:grpSp>
        <p:nvGrpSpPr>
          <p:cNvPr id="22533" name="Group 3"/>
          <p:cNvGrpSpPr>
            <a:grpSpLocks/>
          </p:cNvGrpSpPr>
          <p:nvPr/>
        </p:nvGrpSpPr>
        <p:grpSpPr bwMode="auto">
          <a:xfrm>
            <a:off x="5410200" y="2225675"/>
            <a:ext cx="3429000" cy="4556125"/>
            <a:chOff x="5410200" y="2226366"/>
            <a:chExt cx="3428999" cy="4555410"/>
          </a:xfrm>
        </p:grpSpPr>
        <p:pic>
          <p:nvPicPr>
            <p:cNvPr id="22534" name="Picture 2" descr="voet4_fig_25_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68"/>
            <a:stretch>
              <a:fillRect/>
            </a:stretch>
          </p:blipFill>
          <p:spPr bwMode="auto">
            <a:xfrm>
              <a:off x="5486399" y="2226366"/>
              <a:ext cx="3124201" cy="3793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Box 8"/>
            <p:cNvSpPr txBox="1">
              <a:spLocks noChangeArrowheads="1"/>
            </p:cNvSpPr>
            <p:nvPr/>
          </p:nvSpPr>
          <p:spPr bwMode="auto">
            <a:xfrm>
              <a:off x="5410200" y="6197001"/>
              <a:ext cx="34289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Formation of a </a:t>
              </a:r>
              <a:r>
                <a:rPr lang="en-US" altLang="en-US" sz="1600" b="1" dirty="0" err="1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cyclobutyl</a:t>
              </a:r>
              <a:r>
                <a:rPr lang="en-US" altLang="en-US" sz="1600" b="1" dirty="0">
                  <a:solidFill>
                    <a:schemeClr val="accent2"/>
                  </a:solidFill>
                  <a:latin typeface="Arial Narrow" pitchFamily="34" charset="0"/>
                  <a:cs typeface="Arial" pitchFamily="34" charset="0"/>
                </a:rPr>
                <a:t> ring between two intra-strand thymine bases in DNA </a:t>
              </a:r>
            </a:p>
          </p:txBody>
        </p:sp>
        <p:sp>
          <p:nvSpPr>
            <p:cNvPr id="22536" name="TextBox 8"/>
            <p:cNvSpPr txBox="1">
              <a:spLocks noChangeArrowheads="1"/>
            </p:cNvSpPr>
            <p:nvPr/>
          </p:nvSpPr>
          <p:spPr bwMode="auto">
            <a:xfrm>
              <a:off x="5804847" y="4777155"/>
              <a:ext cx="9300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 Narrow" pitchFamily="34" charset="0"/>
                  <a:cs typeface="Arial" pitchFamily="34" charset="0"/>
                </a:rPr>
                <a:t>deoxyribose</a:t>
              </a:r>
            </a:p>
          </p:txBody>
        </p:sp>
        <p:sp>
          <p:nvSpPr>
            <p:cNvPr id="22537" name="TextBox 8"/>
            <p:cNvSpPr txBox="1">
              <a:spLocks noChangeArrowheads="1"/>
            </p:cNvSpPr>
            <p:nvPr/>
          </p:nvSpPr>
          <p:spPr bwMode="auto">
            <a:xfrm>
              <a:off x="5800412" y="3023046"/>
              <a:ext cx="9300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 Narrow" pitchFamily="34" charset="0"/>
                  <a:cs typeface="Arial" pitchFamily="34" charset="0"/>
                </a:rPr>
                <a:t>deoxyribose</a:t>
              </a:r>
            </a:p>
          </p:txBody>
        </p:sp>
        <p:sp>
          <p:nvSpPr>
            <p:cNvPr id="22538" name="TextBox 8"/>
            <p:cNvSpPr txBox="1">
              <a:spLocks noChangeArrowheads="1"/>
            </p:cNvSpPr>
            <p:nvPr/>
          </p:nvSpPr>
          <p:spPr bwMode="auto">
            <a:xfrm>
              <a:off x="7391400" y="2972241"/>
              <a:ext cx="6687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 Narrow" pitchFamily="34" charset="0"/>
                  <a:cs typeface="Arial" pitchFamily="34" charset="0"/>
                </a:rPr>
                <a:t>thymine</a:t>
              </a:r>
            </a:p>
          </p:txBody>
        </p:sp>
        <p:sp>
          <p:nvSpPr>
            <p:cNvPr id="22539" name="TextBox 8"/>
            <p:cNvSpPr txBox="1">
              <a:spLocks noChangeArrowheads="1"/>
            </p:cNvSpPr>
            <p:nvPr/>
          </p:nvSpPr>
          <p:spPr bwMode="auto">
            <a:xfrm>
              <a:off x="7391400" y="4728756"/>
              <a:ext cx="6687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 Narrow" pitchFamily="34" charset="0"/>
                  <a:cs typeface="Arial" pitchFamily="34" charset="0"/>
                </a:rPr>
                <a:t>thymine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658813"/>
            <a:ext cx="4132263" cy="2906712"/>
            <a:chOff x="152400" y="658813"/>
            <a:chExt cx="4132263" cy="2906712"/>
          </a:xfrm>
        </p:grpSpPr>
        <p:grpSp>
          <p:nvGrpSpPr>
            <p:cNvPr id="23555" name="Group 25"/>
            <p:cNvGrpSpPr>
              <a:grpSpLocks/>
            </p:cNvGrpSpPr>
            <p:nvPr/>
          </p:nvGrpSpPr>
          <p:grpSpPr bwMode="auto">
            <a:xfrm>
              <a:off x="152400" y="658813"/>
              <a:ext cx="4132263" cy="2481262"/>
              <a:chOff x="152400" y="719445"/>
              <a:chExt cx="4132385" cy="2480955"/>
            </a:xfrm>
          </p:grpSpPr>
          <p:pic>
            <p:nvPicPr>
              <p:cNvPr id="23561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83" b="26999"/>
              <a:stretch>
                <a:fillRect/>
              </a:stretch>
            </p:blipFill>
            <p:spPr bwMode="auto">
              <a:xfrm>
                <a:off x="152400" y="719445"/>
                <a:ext cx="4132385" cy="2430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2" name="Rounded Rectangle 19"/>
              <p:cNvSpPr>
                <a:spLocks noChangeArrowheads="1"/>
              </p:cNvSpPr>
              <p:nvPr/>
            </p:nvSpPr>
            <p:spPr bwMode="auto">
              <a:xfrm>
                <a:off x="1232880" y="2833447"/>
                <a:ext cx="304800" cy="36695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3" name="Rounded Rectangle 27"/>
              <p:cNvSpPr>
                <a:spLocks noChangeArrowheads="1"/>
              </p:cNvSpPr>
              <p:nvPr/>
            </p:nvSpPr>
            <p:spPr bwMode="auto">
              <a:xfrm>
                <a:off x="1172310" y="2688495"/>
                <a:ext cx="304800" cy="14763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3556" name="TextBox 8"/>
            <p:cNvSpPr txBox="1">
              <a:spLocks noChangeArrowheads="1"/>
            </p:cNvSpPr>
            <p:nvPr/>
          </p:nvSpPr>
          <p:spPr bwMode="auto">
            <a:xfrm>
              <a:off x="1474788" y="3227388"/>
              <a:ext cx="17002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u="sng">
                  <a:latin typeface="Arial Narrow" pitchFamily="34" charset="0"/>
                  <a:cs typeface="Arial" pitchFamily="34" charset="0"/>
                </a:rPr>
                <a:t>Types of Mutations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95800" y="506413"/>
            <a:ext cx="4572000" cy="3059112"/>
            <a:chOff x="4495800" y="506413"/>
            <a:chExt cx="4572000" cy="3059112"/>
          </a:xfrm>
        </p:grpSpPr>
        <p:grpSp>
          <p:nvGrpSpPr>
            <p:cNvPr id="23554" name="Group 14"/>
            <p:cNvGrpSpPr>
              <a:grpSpLocks/>
            </p:cNvGrpSpPr>
            <p:nvPr/>
          </p:nvGrpSpPr>
          <p:grpSpPr bwMode="auto">
            <a:xfrm>
              <a:off x="4535488" y="506413"/>
              <a:ext cx="4532312" cy="2903537"/>
              <a:chOff x="4535989" y="609600"/>
              <a:chExt cx="4531802" cy="2903415"/>
            </a:xfrm>
          </p:grpSpPr>
          <p:pic>
            <p:nvPicPr>
              <p:cNvPr id="23564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24" b="8438"/>
              <a:stretch>
                <a:fillRect/>
              </a:stretch>
            </p:blipFill>
            <p:spPr bwMode="auto">
              <a:xfrm>
                <a:off x="5094614" y="609600"/>
                <a:ext cx="3896986" cy="2138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5" name="TextBox 8"/>
              <p:cNvSpPr txBox="1">
                <a:spLocks noChangeArrowheads="1"/>
              </p:cNvSpPr>
              <p:nvPr/>
            </p:nvSpPr>
            <p:spPr bwMode="auto">
              <a:xfrm>
                <a:off x="5334411" y="2919045"/>
                <a:ext cx="1071007" cy="461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 smtClean="0">
                    <a:latin typeface="Arial Narrow" pitchFamily="34" charset="0"/>
                    <a:cs typeface="Arial" pitchFamily="34" charset="0"/>
                  </a:rPr>
                  <a:t>Normal/Native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 smtClean="0">
                    <a:latin typeface="Arial Narrow" pitchFamily="34" charset="0"/>
                    <a:cs typeface="Arial" pitchFamily="34" charset="0"/>
                  </a:rPr>
                  <a:t>Protein</a:t>
                </a:r>
                <a:endParaRPr lang="en-US" altLang="en-US" sz="1200" b="1" dirty="0"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566" name="TextBox 8"/>
              <p:cNvSpPr txBox="1">
                <a:spLocks noChangeArrowheads="1"/>
              </p:cNvSpPr>
              <p:nvPr/>
            </p:nvSpPr>
            <p:spPr bwMode="auto">
              <a:xfrm>
                <a:off x="6376379" y="2919045"/>
                <a:ext cx="1525695" cy="461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 smtClean="0">
                    <a:latin typeface="Arial Narrow" pitchFamily="34" charset="0"/>
                    <a:cs typeface="Arial" pitchFamily="34" charset="0"/>
                  </a:rPr>
                  <a:t>Incomplete/Truncated </a:t>
                </a:r>
                <a:endParaRPr lang="en-US" altLang="en-US" sz="1200" b="1" dirty="0">
                  <a:latin typeface="Arial Narrow" pitchFamily="34" charset="0"/>
                  <a:cs typeface="Arial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latin typeface="Arial Narrow" pitchFamily="34" charset="0"/>
                    <a:cs typeface="Arial" pitchFamily="34" charset="0"/>
                  </a:rPr>
                  <a:t>Protein</a:t>
                </a:r>
              </a:p>
            </p:txBody>
          </p:sp>
          <p:sp>
            <p:nvSpPr>
              <p:cNvPr id="23567" name="TextBox 8"/>
              <p:cNvSpPr txBox="1">
                <a:spLocks noChangeArrowheads="1"/>
              </p:cNvSpPr>
              <p:nvPr/>
            </p:nvSpPr>
            <p:spPr bwMode="auto">
              <a:xfrm>
                <a:off x="7778801" y="2919045"/>
                <a:ext cx="1288990" cy="461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 smtClean="0">
                    <a:latin typeface="Arial Narrow" pitchFamily="34" charset="0"/>
                    <a:cs typeface="Arial" pitchFamily="34" charset="0"/>
                  </a:rPr>
                  <a:t>Defective/Inactive </a:t>
                </a:r>
                <a:endParaRPr lang="en-US" altLang="en-US" sz="1200" b="1" dirty="0">
                  <a:latin typeface="Arial Narrow" pitchFamily="34" charset="0"/>
                  <a:cs typeface="Arial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latin typeface="Arial Narrow" pitchFamily="34" charset="0"/>
                    <a:cs typeface="Arial" pitchFamily="34" charset="0"/>
                  </a:rPr>
                  <a:t>Protein</a:t>
                </a:r>
              </a:p>
            </p:txBody>
          </p:sp>
          <p:sp>
            <p:nvSpPr>
              <p:cNvPr id="13" name="Right Brace 12"/>
              <p:cNvSpPr/>
              <p:nvPr/>
            </p:nvSpPr>
            <p:spPr bwMode="auto">
              <a:xfrm>
                <a:off x="5791200" y="2217615"/>
                <a:ext cx="228599" cy="1295400"/>
              </a:xfrm>
              <a:prstGeom prst="rightBrace">
                <a:avLst>
                  <a:gd name="adj1" fmla="val 8333"/>
                  <a:gd name="adj2" fmla="val 48192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16200000"/>
                </a:camera>
                <a:lightRig rig="threePt" dir="t"/>
              </a:scene3d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" pitchFamily="64" charset="0"/>
                </a:endParaRPr>
              </a:p>
            </p:txBody>
          </p:sp>
          <p:sp>
            <p:nvSpPr>
              <p:cNvPr id="21" name="Right Brace 20"/>
              <p:cNvSpPr/>
              <p:nvPr/>
            </p:nvSpPr>
            <p:spPr bwMode="auto">
              <a:xfrm>
                <a:off x="8153400" y="2209800"/>
                <a:ext cx="228599" cy="1295400"/>
              </a:xfrm>
              <a:prstGeom prst="rightBrace">
                <a:avLst>
                  <a:gd name="adj1" fmla="val 8333"/>
                  <a:gd name="adj2" fmla="val 48192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16200000"/>
                </a:camera>
                <a:lightRig rig="threePt" dir="t"/>
              </a:scene3d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" pitchFamily="64" charset="0"/>
                </a:endParaRPr>
              </a:p>
            </p:txBody>
          </p:sp>
          <p:sp>
            <p:nvSpPr>
              <p:cNvPr id="22" name="Right Brace 21"/>
              <p:cNvSpPr/>
              <p:nvPr/>
            </p:nvSpPr>
            <p:spPr bwMode="auto">
              <a:xfrm>
                <a:off x="6986956" y="2530230"/>
                <a:ext cx="228599" cy="647700"/>
              </a:xfrm>
              <a:prstGeom prst="rightBrace">
                <a:avLst>
                  <a:gd name="adj1" fmla="val 8333"/>
                  <a:gd name="adj2" fmla="val 48192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16200000"/>
                </a:camera>
                <a:lightRig rig="threePt" dir="t"/>
              </a:scene3d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" pitchFamily="64" charset="0"/>
                </a:endParaRPr>
              </a:p>
            </p:txBody>
          </p:sp>
          <p:sp>
            <p:nvSpPr>
              <p:cNvPr id="23571" name="TextBox 8"/>
              <p:cNvSpPr txBox="1">
                <a:spLocks noChangeArrowheads="1"/>
              </p:cNvSpPr>
              <p:nvPr/>
            </p:nvSpPr>
            <p:spPr bwMode="auto">
              <a:xfrm>
                <a:off x="4697892" y="1311030"/>
                <a:ext cx="4587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Arial Narrow" pitchFamily="34" charset="0"/>
                    <a:cs typeface="Arial" pitchFamily="34" charset="0"/>
                  </a:rPr>
                  <a:t>DNA</a:t>
                </a:r>
              </a:p>
            </p:txBody>
          </p:sp>
          <p:sp>
            <p:nvSpPr>
              <p:cNvPr id="23572" name="TextBox 8"/>
              <p:cNvSpPr txBox="1">
                <a:spLocks noChangeArrowheads="1"/>
              </p:cNvSpPr>
              <p:nvPr/>
            </p:nvSpPr>
            <p:spPr bwMode="auto">
              <a:xfrm>
                <a:off x="4585682" y="1551801"/>
                <a:ext cx="5709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Arial Narrow" pitchFamily="34" charset="0"/>
                    <a:cs typeface="Arial" pitchFamily="34" charset="0"/>
                  </a:rPr>
                  <a:t>mRNA</a:t>
                </a:r>
              </a:p>
            </p:txBody>
          </p:sp>
          <p:sp>
            <p:nvSpPr>
              <p:cNvPr id="23573" name="TextBox 8"/>
              <p:cNvSpPr txBox="1">
                <a:spLocks noChangeArrowheads="1"/>
              </p:cNvSpPr>
              <p:nvPr/>
            </p:nvSpPr>
            <p:spPr bwMode="auto">
              <a:xfrm>
                <a:off x="4535989" y="1776045"/>
                <a:ext cx="62068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Arial Narrow" pitchFamily="34" charset="0"/>
                    <a:cs typeface="Arial" pitchFamily="34" charset="0"/>
                  </a:rPr>
                  <a:t>Protein</a:t>
                </a:r>
              </a:p>
            </p:txBody>
          </p:sp>
        </p:grpSp>
        <p:sp>
          <p:nvSpPr>
            <p:cNvPr id="23557" name="TextBox 8"/>
            <p:cNvSpPr txBox="1">
              <a:spLocks noChangeArrowheads="1"/>
            </p:cNvSpPr>
            <p:nvPr/>
          </p:nvSpPr>
          <p:spPr bwMode="auto">
            <a:xfrm>
              <a:off x="6345238" y="3227388"/>
              <a:ext cx="17414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u="sng">
                  <a:latin typeface="Arial Narrow" pitchFamily="34" charset="0"/>
                  <a:cs typeface="Arial" pitchFamily="34" charset="0"/>
                </a:rPr>
                <a:t>Effect of Mutations</a:t>
              </a:r>
            </a:p>
          </p:txBody>
        </p:sp>
        <p:cxnSp>
          <p:nvCxnSpPr>
            <p:cNvPr id="23558" name="Straight Connector 28"/>
            <p:cNvCxnSpPr>
              <a:cxnSpLocks noChangeShapeType="1"/>
            </p:cNvCxnSpPr>
            <p:nvPr/>
          </p:nvCxnSpPr>
          <p:spPr bwMode="auto">
            <a:xfrm>
              <a:off x="4495800" y="515938"/>
              <a:ext cx="0" cy="3032125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559" name="Rectangle 4"/>
          <p:cNvSpPr>
            <a:spLocks noGrp="1" noChangeArrowheads="1"/>
          </p:cNvSpPr>
          <p:nvPr/>
        </p:nvSpPr>
        <p:spPr bwMode="auto">
          <a:xfrm>
            <a:off x="2081213" y="0"/>
            <a:ext cx="541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DNA Damage: Chemical Agents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3552825"/>
            <a:ext cx="868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Chemical agents that induce mutations within DNA are called “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mutagens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”—mutagens that cause cancer are called “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carcinogens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”—but not all carcinogens are mutagens (!) as they can also induce cancer via interference with cellular processes </a:t>
            </a:r>
            <a:endParaRPr lang="en-US" altLang="en-US" sz="17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While the diversity of such mutagens is enormous, they all inflict DNA damage via two major mechanisms:</a:t>
            </a:r>
          </a:p>
          <a:p>
            <a:pPr marL="0" indent="569913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(a) Point mutations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—substitution of a base pair with another in DNA</a:t>
            </a:r>
          </a:p>
          <a:p>
            <a:pPr marL="0" indent="569913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(b) Insertion/deletion mutations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—insertion/deletion of one or more base pairs in DNA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Three major classes of mutagens that cause DNA damage include: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(1) Reactive oxygen species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hydroxyl radical (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HO</a:t>
            </a:r>
            <a:r>
              <a:rPr lang="en-US" altLang="en-US" sz="1700" b="1" baseline="300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.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(2) 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Deaminating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agents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nitrous acid (HNO</a:t>
            </a:r>
            <a:r>
              <a:rPr lang="en-US" altLang="en-US" sz="1600" baseline="-250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2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(3)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Intercalating agents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ethidium bromide (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EtBr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22814" y="446088"/>
            <a:ext cx="4192598" cy="5738051"/>
            <a:chOff x="4722814" y="446088"/>
            <a:chExt cx="4192598" cy="5738051"/>
          </a:xfrm>
        </p:grpSpPr>
        <p:pic>
          <p:nvPicPr>
            <p:cNvPr id="24582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21" b="11285"/>
            <a:stretch/>
          </p:blipFill>
          <p:spPr bwMode="auto">
            <a:xfrm>
              <a:off x="4722814" y="3581781"/>
              <a:ext cx="1979828" cy="260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195" y="446088"/>
              <a:ext cx="2109217" cy="157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584" name="Elbow Connector 16"/>
            <p:cNvCxnSpPr>
              <a:cxnSpLocks noChangeShapeType="1"/>
            </p:cNvCxnSpPr>
            <p:nvPr/>
          </p:nvCxnSpPr>
          <p:spPr bwMode="auto">
            <a:xfrm rot="5400000">
              <a:off x="5064623" y="1852360"/>
              <a:ext cx="2063705" cy="1066625"/>
            </a:xfrm>
            <a:prstGeom prst="bentConnector3">
              <a:avLst>
                <a:gd name="adj1" fmla="val -361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585" name="TextBox 8"/>
            <p:cNvSpPr txBox="1">
              <a:spLocks noChangeArrowheads="1"/>
            </p:cNvSpPr>
            <p:nvPr/>
          </p:nvSpPr>
          <p:spPr bwMode="auto">
            <a:xfrm>
              <a:off x="7330267" y="2039587"/>
              <a:ext cx="899458" cy="35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>
                  <a:latin typeface="Arial Narrow" pitchFamily="34" charset="0"/>
                  <a:cs typeface="Arial" pitchFamily="34" charset="0"/>
                </a:rPr>
                <a:t>Guanine</a:t>
              </a:r>
            </a:p>
          </p:txBody>
        </p:sp>
        <p:sp>
          <p:nvSpPr>
            <p:cNvPr id="24586" name="TextBox 8"/>
            <p:cNvSpPr txBox="1">
              <a:spLocks noChangeArrowheads="1"/>
            </p:cNvSpPr>
            <p:nvPr/>
          </p:nvSpPr>
          <p:spPr bwMode="auto">
            <a:xfrm>
              <a:off x="5563164" y="1018350"/>
              <a:ext cx="1008444" cy="35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>
                  <a:latin typeface="Arial Narrow" pitchFamily="34" charset="0"/>
                  <a:cs typeface="Arial" pitchFamily="34" charset="0"/>
                </a:rPr>
                <a:t>Oxidation</a:t>
              </a:r>
            </a:p>
          </p:txBody>
        </p:sp>
      </p:grpSp>
      <p:sp>
        <p:nvSpPr>
          <p:cNvPr id="24578" name="Rectangle 4"/>
          <p:cNvSpPr>
            <a:spLocks noGrp="1" noChangeArrowheads="1"/>
          </p:cNvSpPr>
          <p:nvPr/>
        </p:nvSpPr>
        <p:spPr bwMode="auto">
          <a:xfrm>
            <a:off x="1600200" y="0"/>
            <a:ext cx="731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DNA Damage: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(1) Reactive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Oxygen Species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2056686"/>
            <a:ext cx="47117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Reactive oxygen species (ROS)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such as hydroxyl radical (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HO</a:t>
            </a:r>
            <a:r>
              <a:rPr lang="en-US" altLang="en-US" sz="1700" b="1" baseline="30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.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and hydrogen peroxide (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</a:t>
            </a:r>
            <a:r>
              <a:rPr lang="en-US" altLang="en-US" sz="1700" baseline="-25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2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</a:t>
            </a:r>
            <a:r>
              <a:rPr lang="en-US" altLang="en-US" sz="1700" baseline="-25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2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are normal by-products of oxidative metabolism 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7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Although ROS play important cellular roles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they rapidly accumulate to dangerous levels under conditions such as cellular stress—induced by factors such as UV exposure or depression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7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Under cellular stress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ROS can induce oxidative damage to DNA by virtue of their ability to cause oxidative modifications of bases—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guanine (G) can be oxidized to 8-oxoguanine (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7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addition to cytosine (C), </a:t>
            </a: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can also base pair with adenine (A)—thereby causing the following substitution </a:t>
            </a: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during DNA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replication:</a:t>
            </a:r>
          </a:p>
          <a:p>
            <a:pPr marL="0" indent="0" algn="just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G/C (O/C)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O/A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 T/A</a:t>
            </a:r>
            <a:endParaRPr lang="en-US" altLang="en-US" sz="17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457200"/>
            <a:ext cx="4529941" cy="1528306"/>
            <a:chOff x="228600" y="390677"/>
            <a:chExt cx="4529941" cy="1528306"/>
          </a:xfrm>
        </p:grpSpPr>
        <p:pic>
          <p:nvPicPr>
            <p:cNvPr id="24588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6" t="7407" r="61549" b="43188"/>
            <a:stretch/>
          </p:blipFill>
          <p:spPr bwMode="auto">
            <a:xfrm>
              <a:off x="228600" y="399209"/>
              <a:ext cx="1271635" cy="848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TextBox 8"/>
            <p:cNvSpPr txBox="1">
              <a:spLocks noChangeArrowheads="1"/>
            </p:cNvSpPr>
            <p:nvPr/>
          </p:nvSpPr>
          <p:spPr bwMode="auto">
            <a:xfrm>
              <a:off x="271823" y="1295400"/>
              <a:ext cx="93006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00B050"/>
                  </a:solidFill>
                  <a:latin typeface="Arial Narrow" pitchFamily="34" charset="0"/>
                  <a:cs typeface="Arial" pitchFamily="34" charset="0"/>
                </a:rPr>
                <a:t>Hydroxyl </a:t>
              </a:r>
              <a:endParaRPr lang="en-US" altLang="en-US" sz="1700" dirty="0" smtClean="0">
                <a:solidFill>
                  <a:srgbClr val="00B050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dirty="0" smtClean="0">
                  <a:solidFill>
                    <a:srgbClr val="00B050"/>
                  </a:solidFill>
                  <a:latin typeface="Arial Narrow" pitchFamily="34" charset="0"/>
                  <a:cs typeface="Arial" pitchFamily="34" charset="0"/>
                </a:rPr>
                <a:t>ion</a:t>
              </a:r>
              <a:endParaRPr lang="en-US" altLang="en-US" sz="1700" dirty="0">
                <a:solidFill>
                  <a:srgbClr val="00B05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590" name="TextBox 8"/>
            <p:cNvSpPr txBox="1">
              <a:spLocks noChangeArrowheads="1"/>
            </p:cNvSpPr>
            <p:nvPr/>
          </p:nvSpPr>
          <p:spPr bwMode="auto">
            <a:xfrm>
              <a:off x="1940093" y="1295400"/>
              <a:ext cx="93006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dirty="0">
                  <a:solidFill>
                    <a:srgbClr val="00B050"/>
                  </a:solidFill>
                  <a:latin typeface="Arial Narrow" pitchFamily="34" charset="0"/>
                  <a:cs typeface="Arial" pitchFamily="34" charset="0"/>
                </a:rPr>
                <a:t>Hydroxyl </a:t>
              </a:r>
              <a:endParaRPr lang="en-US" altLang="en-US" sz="1700" dirty="0" smtClean="0">
                <a:solidFill>
                  <a:srgbClr val="00B050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dirty="0" smtClean="0">
                  <a:solidFill>
                    <a:srgbClr val="00B050"/>
                  </a:solidFill>
                  <a:latin typeface="Arial Narrow" pitchFamily="34" charset="0"/>
                  <a:cs typeface="Arial" pitchFamily="34" charset="0"/>
                </a:rPr>
                <a:t>radical</a:t>
              </a:r>
              <a:endParaRPr lang="en-US" altLang="en-US" sz="1700" dirty="0">
                <a:solidFill>
                  <a:srgbClr val="00B05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28945"/>
              <a:ext cx="1329541" cy="1200257"/>
            </a:xfrm>
            <a:prstGeom prst="rect">
              <a:avLst/>
            </a:prstGeom>
          </p:spPr>
        </p:pic>
        <p:pic>
          <p:nvPicPr>
            <p:cNvPr id="18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6" t="7407" r="20634" b="43188"/>
            <a:stretch/>
          </p:blipFill>
          <p:spPr bwMode="auto">
            <a:xfrm>
              <a:off x="1905000" y="390677"/>
              <a:ext cx="903698" cy="848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8"/>
            <p:cNvSpPr txBox="1">
              <a:spLocks noChangeArrowheads="1"/>
            </p:cNvSpPr>
            <p:nvPr/>
          </p:nvSpPr>
          <p:spPr bwMode="auto">
            <a:xfrm>
              <a:off x="3505200" y="1303430"/>
              <a:ext cx="100860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dirty="0" smtClean="0">
                  <a:solidFill>
                    <a:srgbClr val="00B050"/>
                  </a:solidFill>
                  <a:latin typeface="Arial Narrow" pitchFamily="34" charset="0"/>
                  <a:cs typeface="Arial" pitchFamily="34" charset="0"/>
                </a:rPr>
                <a:t>Hydrogen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dirty="0" smtClean="0">
                  <a:solidFill>
                    <a:srgbClr val="00B050"/>
                  </a:solidFill>
                  <a:latin typeface="Arial Narrow" pitchFamily="34" charset="0"/>
                  <a:cs typeface="Arial" pitchFamily="34" charset="0"/>
                </a:rPr>
                <a:t>peroxide</a:t>
              </a:r>
              <a:endParaRPr lang="en-US" altLang="en-US" sz="1700" dirty="0">
                <a:solidFill>
                  <a:srgbClr val="00B05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80445" y="3581781"/>
            <a:ext cx="3494008" cy="3123819"/>
            <a:chOff x="5486976" y="3581781"/>
            <a:chExt cx="3494008" cy="3123819"/>
          </a:xfrm>
        </p:grpSpPr>
        <p:sp>
          <p:nvSpPr>
            <p:cNvPr id="24587" name="TextBox 8"/>
            <p:cNvSpPr txBox="1">
              <a:spLocks noChangeArrowheads="1"/>
            </p:cNvSpPr>
            <p:nvPr/>
          </p:nvSpPr>
          <p:spPr bwMode="auto">
            <a:xfrm>
              <a:off x="5486976" y="6351700"/>
              <a:ext cx="2853134" cy="35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u="sng">
                  <a:latin typeface="Arial Narrow" pitchFamily="34" charset="0"/>
                  <a:cs typeface="Arial" pitchFamily="34" charset="0"/>
                </a:rPr>
                <a:t>Non-Watson-Crick Base Pairing</a:t>
              </a:r>
            </a:p>
          </p:txBody>
        </p:sp>
        <p:pic>
          <p:nvPicPr>
            <p:cNvPr id="2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97" b="11285"/>
            <a:stretch/>
          </p:blipFill>
          <p:spPr bwMode="auto">
            <a:xfrm>
              <a:off x="6705600" y="3581781"/>
              <a:ext cx="2275384" cy="260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voet4_fig_25_3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2" t="46516" r="-237" b="6969"/>
          <a:stretch/>
        </p:blipFill>
        <p:spPr bwMode="auto">
          <a:xfrm>
            <a:off x="7959126" y="4116741"/>
            <a:ext cx="100584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4"/>
          <p:cNvSpPr>
            <a:spLocks noGrp="1" noChangeArrowheads="1"/>
          </p:cNvSpPr>
          <p:nvPr/>
        </p:nvSpPr>
        <p:spPr bwMode="auto">
          <a:xfrm>
            <a:off x="762000" y="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DNA Damage: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(2) </a:t>
            </a:r>
            <a:r>
              <a:rPr lang="en-US" altLang="en-US" sz="2400" b="1" dirty="0" err="1" smtClean="0">
                <a:solidFill>
                  <a:srgbClr val="FF6D09"/>
                </a:solidFill>
                <a:latin typeface="Arial" pitchFamily="34" charset="0"/>
              </a:rPr>
              <a:t>Deaminating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Agents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2765316"/>
            <a:ext cx="4027488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Deaminating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agents such as nitrous acid (HNO</a:t>
            </a:r>
            <a:r>
              <a:rPr lang="en-US" altLang="en-US" sz="1700" baseline="-250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2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can 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oxidatively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deaminate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DNA bases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cytosine (C) and adenine (A) are respectively </a:t>
            </a:r>
            <a:r>
              <a:rPr lang="en-US" altLang="en-US" sz="17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deaminated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to uracil (U) and hypoxanthine (I)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7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Since U base pairs with A, deamination of C can cause the following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substitution during DNA replication</a:t>
            </a:r>
            <a:r>
              <a:rPr lang="en-US" altLang="en-US" sz="17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:</a:t>
            </a:r>
            <a:endParaRPr lang="en-US" altLang="en-US" sz="17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C/G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(U/G)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U/A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 T/A</a:t>
            </a:r>
            <a:endParaRPr lang="en-US" altLang="en-US" sz="17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7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Since I preferentially base pairs with C, deamination of A can cause the following 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substitution during DNA replication:</a:t>
            </a:r>
            <a:r>
              <a:rPr lang="en-US" altLang="en-US" sz="17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       </a:t>
            </a:r>
          </a:p>
          <a:p>
            <a:pPr marL="0" indent="0" algn="just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A/T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(I/T)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I/C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anose="05000000000000000000" pitchFamily="2" charset="2"/>
              </a:rPr>
              <a:t> G/C</a:t>
            </a:r>
            <a:endParaRPr lang="en-US" altLang="en-US" sz="1700" dirty="0" smtClean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25525"/>
            <a:ext cx="16462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1235075" y="1905000"/>
            <a:ext cx="127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 Narrow" pitchFamily="34" charset="0"/>
                <a:cs typeface="Arial" pitchFamily="34" charset="0"/>
              </a:rPr>
              <a:t>Nitrous acid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68850" y="758825"/>
            <a:ext cx="3611563" cy="2212975"/>
            <a:chOff x="4768850" y="758825"/>
            <a:chExt cx="3611563" cy="2212975"/>
          </a:xfrm>
        </p:grpSpPr>
        <p:pic>
          <p:nvPicPr>
            <p:cNvPr id="25606" name="Picture 2" descr="voet4_fig_25_3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3674" b="53484"/>
            <a:stretch/>
          </p:blipFill>
          <p:spPr bwMode="auto">
            <a:xfrm>
              <a:off x="4768850" y="758825"/>
              <a:ext cx="2510839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Box 8"/>
            <p:cNvSpPr txBox="1">
              <a:spLocks noChangeArrowheads="1"/>
            </p:cNvSpPr>
            <p:nvPr/>
          </p:nvSpPr>
          <p:spPr bwMode="auto">
            <a:xfrm>
              <a:off x="5068888" y="2601913"/>
              <a:ext cx="3311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u="sng">
                  <a:latin typeface="Arial Narrow" pitchFamily="34" charset="0"/>
                  <a:cs typeface="Arial" pitchFamily="34" charset="0"/>
                </a:rPr>
                <a:t>Oxidative Deamination of Cytosine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71416" y="4125913"/>
            <a:ext cx="3880422" cy="2503487"/>
            <a:chOff x="4471416" y="4125913"/>
            <a:chExt cx="3880422" cy="2503487"/>
          </a:xfrm>
        </p:grpSpPr>
        <p:pic>
          <p:nvPicPr>
            <p:cNvPr id="25607" name="Picture 2" descr="voet4_fig_25_3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6" t="46516" r="22386" b="6969"/>
            <a:stretch/>
          </p:blipFill>
          <p:spPr bwMode="auto">
            <a:xfrm>
              <a:off x="4471416" y="4125913"/>
              <a:ext cx="3485401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TextBox 9"/>
            <p:cNvSpPr txBox="1">
              <a:spLocks noChangeArrowheads="1"/>
            </p:cNvSpPr>
            <p:nvPr/>
          </p:nvSpPr>
          <p:spPr bwMode="auto">
            <a:xfrm>
              <a:off x="5099050" y="6259513"/>
              <a:ext cx="32527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u="sng">
                  <a:latin typeface="Arial Narrow" pitchFamily="34" charset="0"/>
                  <a:cs typeface="Arial" pitchFamily="34" charset="0"/>
                </a:rPr>
                <a:t>Oxidative Deamination of Adenine</a:t>
              </a:r>
            </a:p>
          </p:txBody>
        </p:sp>
      </p:grpSp>
      <p:pic>
        <p:nvPicPr>
          <p:cNvPr id="10" name="Picture 2" descr="voet4_fig_25_3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1" r="12215" b="53484"/>
          <a:stretch/>
        </p:blipFill>
        <p:spPr bwMode="auto">
          <a:xfrm>
            <a:off x="7279688" y="753122"/>
            <a:ext cx="140302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/>
        </p:nvSpPr>
        <p:spPr bwMode="auto">
          <a:xfrm>
            <a:off x="762000" y="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DNA Damage: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(3) Intercalating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Agents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1643" r="6860" b="4747"/>
          <a:stretch>
            <a:fillRect/>
          </a:stretch>
        </p:blipFill>
        <p:spPr bwMode="auto">
          <a:xfrm>
            <a:off x="5665788" y="619125"/>
            <a:ext cx="317341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52400" y="3297238"/>
            <a:ext cx="4572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Intercalating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agents—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such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as ethidium bromide (</a:t>
            </a:r>
            <a:r>
              <a:rPr lang="en-US" altLang="en-US" sz="1700" dirty="0" err="1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EtBr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insert themselves between repeating layers of paired bases on DNA strands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In so intercalating,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such agents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usually double the distance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 between adjacent base pairs from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3.4Å to around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6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Å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Such stretching and distortion of double helix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can usually result in the deletion or insertion of additional nucleotides during DNA replication and transcription</a:t>
            </a:r>
            <a:r>
              <a:rPr lang="en-US" altLang="en-US" sz="1700" dirty="0">
                <a:latin typeface="Calibri" pitchFamily="34" charset="0"/>
                <a:ea typeface="Cambria" pitchFamily="18" charset="0"/>
                <a:cs typeface="Calibri" pitchFamily="34" charset="0"/>
              </a:rPr>
              <a:t>      </a:t>
            </a:r>
          </a:p>
        </p:txBody>
      </p:sp>
      <p:pic>
        <p:nvPicPr>
          <p:cNvPr id="2662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3875"/>
            <a:ext cx="4038600" cy="2239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1143000" y="2763838"/>
            <a:ext cx="2436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u="sng">
                <a:latin typeface="Arial Narrow" pitchFamily="34" charset="0"/>
                <a:cs typeface="Arial" pitchFamily="34" charset="0"/>
              </a:rPr>
              <a:t>Intercalation of DNA by EtBr</a:t>
            </a:r>
          </a:p>
        </p:txBody>
      </p:sp>
      <p:grpSp>
        <p:nvGrpSpPr>
          <p:cNvPr id="26631" name="Group 19"/>
          <p:cNvGrpSpPr>
            <a:grpSpLocks/>
          </p:cNvGrpSpPr>
          <p:nvPr/>
        </p:nvGrpSpPr>
        <p:grpSpPr bwMode="auto">
          <a:xfrm>
            <a:off x="4572000" y="1177925"/>
            <a:ext cx="1295400" cy="728663"/>
            <a:chOff x="4572000" y="1177631"/>
            <a:chExt cx="1295400" cy="729322"/>
          </a:xfrm>
        </p:grpSpPr>
        <p:cxnSp>
          <p:nvCxnSpPr>
            <p:cNvPr id="26632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4572000" y="1905000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633" name="TextBox 8"/>
            <p:cNvSpPr txBox="1">
              <a:spLocks noChangeArrowheads="1"/>
            </p:cNvSpPr>
            <p:nvPr/>
          </p:nvSpPr>
          <p:spPr bwMode="auto">
            <a:xfrm>
              <a:off x="5080834" y="1177631"/>
              <a:ext cx="5501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DNA</a:t>
              </a:r>
            </a:p>
          </p:txBody>
        </p:sp>
        <p:sp>
          <p:nvSpPr>
            <p:cNvPr id="26634" name="Freeform 18"/>
            <p:cNvSpPr>
              <a:spLocks/>
            </p:cNvSpPr>
            <p:nvPr/>
          </p:nvSpPr>
          <p:spPr bwMode="auto">
            <a:xfrm>
              <a:off x="5181600" y="1455615"/>
              <a:ext cx="182700" cy="451338"/>
            </a:xfrm>
            <a:custGeom>
              <a:avLst/>
              <a:gdLst>
                <a:gd name="T0" fmla="*/ 171938 w 182700"/>
                <a:gd name="T1" fmla="*/ 0 h 257908"/>
                <a:gd name="T2" fmla="*/ 164123 w 182700"/>
                <a:gd name="T3" fmla="*/ 8249539 h 257908"/>
                <a:gd name="T4" fmla="*/ 0 w 182700"/>
                <a:gd name="T5" fmla="*/ 12963567 h 2579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700" h="257908">
                  <a:moveTo>
                    <a:pt x="171938" y="0"/>
                  </a:moveTo>
                  <a:cubicBezTo>
                    <a:pt x="182358" y="60569"/>
                    <a:pt x="192779" y="121138"/>
                    <a:pt x="164123" y="164123"/>
                  </a:cubicBezTo>
                  <a:cubicBezTo>
                    <a:pt x="135467" y="207108"/>
                    <a:pt x="67733" y="232508"/>
                    <a:pt x="0" y="257908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Exercise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4.3b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838200" y="2590800"/>
            <a:ext cx="7391400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List chemical agents that can alter DNA</a:t>
            </a:r>
          </a:p>
          <a:p>
            <a:pPr>
              <a:buFontTx/>
              <a:buChar char="-"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List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physical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agents that can alter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</a:t>
            </a:r>
          </a:p>
          <a:p>
            <a:pPr>
              <a:buFontTx/>
              <a:buChar char="-"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What are UV and ionizing radiations?</a:t>
            </a:r>
          </a:p>
          <a:p>
            <a:pPr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different kinds of DNA mutations</a:t>
            </a:r>
          </a:p>
          <a:p>
            <a:pPr marL="0" indent="0">
              <a:buFontTx/>
              <a:buNone/>
              <a:defRPr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Must a carcinogen also be a mutagen?</a:t>
            </a:r>
          </a:p>
          <a:p>
            <a:pPr marL="0" indent="0">
              <a:buNone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2590800" y="1219200"/>
            <a:ext cx="381762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alt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4.3c </a:t>
            </a:r>
            <a:r>
              <a:rPr lang="en-US" sz="3000" b="1" dirty="0" smtClean="0">
                <a:solidFill>
                  <a:srgbClr val="FF6D09"/>
                </a:solidFill>
                <a:latin typeface="Arial" charset="0"/>
              </a:rPr>
              <a:t>DNA Repair</a:t>
            </a: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algn="ctr"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33333" r="43417" b="17778"/>
          <a:stretch/>
        </p:blipFill>
        <p:spPr>
          <a:xfrm>
            <a:off x="1870710" y="1905000"/>
            <a:ext cx="6435090" cy="44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Synopsis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4.3c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57200" y="1675686"/>
            <a:ext cx="7620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In order to combat a myriad of chemical and physical agents that can cause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damage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, the cell has also evolved to adapt an equally impressive array of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repair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mechanisms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Such DNA repair mechanisms target DNA at all levels from the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removal of a single damaged base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through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single-strand gap filling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to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double-strand sealing   </a:t>
            </a:r>
            <a:endParaRPr lang="en-US" altLang="en-US" sz="1800" dirty="0">
              <a:solidFill>
                <a:srgbClr val="FF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While DNA damage can often be repaired, the error-prone nature of “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repair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” machinery can result in inaccuracies leading to changes in nucleotide sequence of genes producing one or more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mutations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Such mutations in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germline cells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(</a:t>
            </a:r>
            <a:r>
              <a:rPr lang="en-US" altLang="en-US" sz="18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ova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and sperm) are particularly damaging as they can be passed onto the offspring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In contrast, mutations in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somatic cells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(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hepatocytes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and osteocytes)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are usually harmless but can occasionally lead to malignant transformation of cells giving rise to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cancer</a:t>
            </a: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3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Synopsis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4.3a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57200" y="1219200"/>
            <a:ext cx="7162800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DNA replication involves making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copies or “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replicas” of DNA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—or simply, producing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two identical strand replicas from a parent DNA double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helix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replication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requires partial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unwinding of the two strands of the double helix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so that each strand can serve as a template for the synthesis of a complementary daughter strand in a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semi-conservative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manner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—what does that mean?!</a:t>
            </a:r>
          </a:p>
          <a:p>
            <a:pPr>
              <a:buFontTx/>
              <a:buChar char="-"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replication is primarily conducted by DNA polymerase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—an umbrella term for a group of enzymes—though a myriad of other proteins are also involved in facilitating its action </a:t>
            </a:r>
          </a:p>
          <a:p>
            <a:pPr>
              <a:buFontTx/>
              <a:buChar char="-"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DNA polymerase requires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 template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and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primers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to synthesize DNA</a:t>
            </a:r>
          </a:p>
          <a:p>
            <a:pPr>
              <a:buFontTx/>
              <a:buChar char="-"/>
              <a:defRPr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The molecular machine—comprised of DNA polymerase together with a myriad of other proteins—that carries out DNA replication has come to be known as the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replisome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2743577"/>
            <a:ext cx="8686800" cy="1463298"/>
            <a:chOff x="228600" y="2743577"/>
            <a:chExt cx="8686800" cy="1463298"/>
          </a:xfrm>
        </p:grpSpPr>
        <p:cxnSp>
          <p:nvCxnSpPr>
            <p:cNvPr id="27655" name="Straight Arrow Connector 38"/>
            <p:cNvCxnSpPr>
              <a:cxnSpLocks noChangeShapeType="1"/>
            </p:cNvCxnSpPr>
            <p:nvPr/>
          </p:nvCxnSpPr>
          <p:spPr bwMode="auto">
            <a:xfrm flipH="1">
              <a:off x="1600202" y="2743577"/>
              <a:ext cx="1976846" cy="92237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56" name="Straight Arrow Connector 37"/>
            <p:cNvCxnSpPr>
              <a:cxnSpLocks noChangeShapeType="1"/>
            </p:cNvCxnSpPr>
            <p:nvPr/>
          </p:nvCxnSpPr>
          <p:spPr bwMode="auto">
            <a:xfrm>
              <a:off x="5542651" y="2743577"/>
              <a:ext cx="2001148" cy="91456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ounded Rectangle 21"/>
            <p:cNvSpPr/>
            <p:nvPr/>
          </p:nvSpPr>
          <p:spPr bwMode="auto">
            <a:xfrm>
              <a:off x="228600" y="3657600"/>
              <a:ext cx="2743200" cy="549275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6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3187700" y="3657600"/>
              <a:ext cx="2743200" cy="549275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6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6172200" y="3657600"/>
              <a:ext cx="2743200" cy="549275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64" charset="0"/>
              </a:endParaRPr>
            </a:p>
          </p:txBody>
        </p:sp>
        <p:sp>
          <p:nvSpPr>
            <p:cNvPr id="27668" name="TextBox 8"/>
            <p:cNvSpPr txBox="1">
              <a:spLocks noChangeArrowheads="1"/>
            </p:cNvSpPr>
            <p:nvPr/>
          </p:nvSpPr>
          <p:spPr bwMode="auto">
            <a:xfrm>
              <a:off x="397787" y="3763200"/>
              <a:ext cx="2404826" cy="33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Base Excision Repair (BER)</a:t>
              </a:r>
            </a:p>
          </p:txBody>
        </p:sp>
        <p:sp>
          <p:nvSpPr>
            <p:cNvPr id="27669" name="TextBox 8"/>
            <p:cNvSpPr txBox="1">
              <a:spLocks noChangeArrowheads="1"/>
            </p:cNvSpPr>
            <p:nvPr/>
          </p:nvSpPr>
          <p:spPr bwMode="auto">
            <a:xfrm>
              <a:off x="3139830" y="3763200"/>
              <a:ext cx="2871299" cy="33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Nucleotide Excision Repair (NER)</a:t>
              </a:r>
            </a:p>
          </p:txBody>
        </p:sp>
        <p:sp>
          <p:nvSpPr>
            <p:cNvPr id="27670" name="TextBox 8"/>
            <p:cNvSpPr txBox="1">
              <a:spLocks noChangeArrowheads="1"/>
            </p:cNvSpPr>
            <p:nvPr/>
          </p:nvSpPr>
          <p:spPr bwMode="auto">
            <a:xfrm>
              <a:off x="6524773" y="3763200"/>
              <a:ext cx="2085827" cy="33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Mismatch Repair (MMR)</a:t>
              </a:r>
            </a:p>
          </p:txBody>
        </p:sp>
        <p:cxnSp>
          <p:nvCxnSpPr>
            <p:cNvPr id="27672" name="Straight Arrow Connector 34"/>
            <p:cNvCxnSpPr>
              <a:cxnSpLocks noChangeShapeType="1"/>
            </p:cNvCxnSpPr>
            <p:nvPr/>
          </p:nvCxnSpPr>
          <p:spPr bwMode="auto">
            <a:xfrm>
              <a:off x="4556370" y="2819790"/>
              <a:ext cx="0" cy="83834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228600" y="1295521"/>
            <a:ext cx="8686800" cy="1524269"/>
            <a:chOff x="228600" y="1295521"/>
            <a:chExt cx="8686800" cy="1524269"/>
          </a:xfrm>
        </p:grpSpPr>
        <p:cxnSp>
          <p:nvCxnSpPr>
            <p:cNvPr id="27653" name="Straight Arrow Connector 33"/>
            <p:cNvCxnSpPr>
              <a:cxnSpLocks noChangeShapeType="1"/>
              <a:endCxn id="27660" idx="0"/>
            </p:cNvCxnSpPr>
            <p:nvPr/>
          </p:nvCxnSpPr>
          <p:spPr bwMode="auto">
            <a:xfrm>
              <a:off x="5542651" y="1295521"/>
              <a:ext cx="2001149" cy="88407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54" name="Straight Arrow Connector 31"/>
            <p:cNvCxnSpPr>
              <a:cxnSpLocks noChangeShapeType="1"/>
              <a:endCxn id="27658" idx="0"/>
            </p:cNvCxnSpPr>
            <p:nvPr/>
          </p:nvCxnSpPr>
          <p:spPr bwMode="auto">
            <a:xfrm flipH="1">
              <a:off x="1600200" y="1295521"/>
              <a:ext cx="2057400" cy="88407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58" name="Rounded Rectangle 13"/>
            <p:cNvSpPr>
              <a:spLocks noChangeArrowheads="1"/>
            </p:cNvSpPr>
            <p:nvPr/>
          </p:nvSpPr>
          <p:spPr bwMode="auto">
            <a:xfrm>
              <a:off x="228600" y="2179597"/>
              <a:ext cx="2743200" cy="640193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59" name="Rounded Rectangle 14"/>
            <p:cNvSpPr>
              <a:spLocks noChangeArrowheads="1"/>
            </p:cNvSpPr>
            <p:nvPr/>
          </p:nvSpPr>
          <p:spPr bwMode="auto">
            <a:xfrm>
              <a:off x="3188249" y="2179597"/>
              <a:ext cx="2743200" cy="640193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60" name="Rounded Rectangle 15"/>
            <p:cNvSpPr>
              <a:spLocks noChangeArrowheads="1"/>
            </p:cNvSpPr>
            <p:nvPr/>
          </p:nvSpPr>
          <p:spPr bwMode="auto">
            <a:xfrm>
              <a:off x="6172200" y="2179597"/>
              <a:ext cx="2743200" cy="640193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62" name="TextBox 8"/>
            <p:cNvSpPr txBox="1">
              <a:spLocks noChangeArrowheads="1"/>
            </p:cNvSpPr>
            <p:nvPr/>
          </p:nvSpPr>
          <p:spPr bwMode="auto">
            <a:xfrm>
              <a:off x="897123" y="2330387"/>
              <a:ext cx="1808508" cy="33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Direct Reversal (DR)</a:t>
              </a:r>
            </a:p>
          </p:txBody>
        </p:sp>
        <p:sp>
          <p:nvSpPr>
            <p:cNvPr id="27663" name="TextBox 8"/>
            <p:cNvSpPr txBox="1">
              <a:spLocks noChangeArrowheads="1"/>
            </p:cNvSpPr>
            <p:nvPr/>
          </p:nvSpPr>
          <p:spPr bwMode="auto">
            <a:xfrm>
              <a:off x="3352800" y="2330387"/>
              <a:ext cx="2470548" cy="33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Single Strand Damage (SSD)</a:t>
              </a:r>
            </a:p>
          </p:txBody>
        </p:sp>
        <p:sp>
          <p:nvSpPr>
            <p:cNvPr id="27664" name="TextBox 8"/>
            <p:cNvSpPr txBox="1">
              <a:spLocks noChangeArrowheads="1"/>
            </p:cNvSpPr>
            <p:nvPr/>
          </p:nvSpPr>
          <p:spPr bwMode="auto">
            <a:xfrm>
              <a:off x="6400800" y="2330387"/>
              <a:ext cx="2359941" cy="33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Double Strand Break (DSB)</a:t>
              </a:r>
            </a:p>
          </p:txBody>
        </p:sp>
        <p:cxnSp>
          <p:nvCxnSpPr>
            <p:cNvPr id="27671" name="Straight Arrow Connector 27"/>
            <p:cNvCxnSpPr>
              <a:cxnSpLocks noChangeShapeType="1"/>
              <a:stCxn id="27657" idx="2"/>
              <a:endCxn id="27659" idx="0"/>
            </p:cNvCxnSpPr>
            <p:nvPr/>
          </p:nvCxnSpPr>
          <p:spPr bwMode="auto">
            <a:xfrm>
              <a:off x="4559849" y="1341249"/>
              <a:ext cx="0" cy="83834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657" name="Rounded Rectangle 7"/>
          <p:cNvSpPr>
            <a:spLocks noChangeArrowheads="1"/>
          </p:cNvSpPr>
          <p:nvPr/>
        </p:nvSpPr>
        <p:spPr bwMode="auto">
          <a:xfrm>
            <a:off x="3188249" y="609600"/>
            <a:ext cx="2743200" cy="73164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0" name="Rectangle 4"/>
          <p:cNvSpPr>
            <a:spLocks noGrp="1" noChangeArrowheads="1"/>
          </p:cNvSpPr>
          <p:nvPr/>
        </p:nvSpPr>
        <p:spPr bwMode="auto">
          <a:xfrm>
            <a:off x="1676400" y="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DNA Repair: Common Mechanisms 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4648200"/>
            <a:ext cx="8763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In order to maintain the integrity of genetic information, cells harbor a wide variety of repair mechanisms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attuned to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specific types of DNA damage 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Common mechanisms involved in repairing DNA damage include:</a:t>
            </a:r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	(1) Direct Reversal (DR)</a:t>
            </a:r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	(2) Single Strand Damage (SSD)</a:t>
            </a:r>
          </a:p>
          <a:p>
            <a:pPr lvl="1"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	(3) Double Strand Break (DSB)</a:t>
            </a:r>
          </a:p>
        </p:txBody>
      </p:sp>
      <p:sp>
        <p:nvSpPr>
          <p:cNvPr id="27661" name="TextBox 8"/>
          <p:cNvSpPr txBox="1">
            <a:spLocks noChangeArrowheads="1"/>
          </p:cNvSpPr>
          <p:nvPr/>
        </p:nvSpPr>
        <p:spPr bwMode="auto">
          <a:xfrm>
            <a:off x="3477502" y="806118"/>
            <a:ext cx="2164695" cy="33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DNA Repair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48200" y="200025"/>
            <a:ext cx="4267200" cy="4524375"/>
            <a:chOff x="4648200" y="200025"/>
            <a:chExt cx="4267200" cy="4524375"/>
          </a:xfrm>
        </p:grpSpPr>
        <p:pic>
          <p:nvPicPr>
            <p:cNvPr id="28674" name="Picture 2" descr="voet4_fig_25_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"/>
            <a:stretch>
              <a:fillRect/>
            </a:stretch>
          </p:blipFill>
          <p:spPr bwMode="auto">
            <a:xfrm>
              <a:off x="4648200" y="200025"/>
              <a:ext cx="4267200" cy="399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Box 8"/>
            <p:cNvSpPr txBox="1">
              <a:spLocks noChangeArrowheads="1"/>
            </p:cNvSpPr>
            <p:nvPr/>
          </p:nvSpPr>
          <p:spPr bwMode="auto">
            <a:xfrm>
              <a:off x="4800600" y="4140200"/>
              <a:ext cx="3962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Crystal structure of DNA photolyase in complex with a dsDNA harboring a thymine dimer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320675"/>
            <a:ext cx="3429000" cy="4403725"/>
            <a:chOff x="228600" y="320675"/>
            <a:chExt cx="3429000" cy="4403725"/>
          </a:xfrm>
        </p:grpSpPr>
        <p:sp>
          <p:nvSpPr>
            <p:cNvPr id="28675" name="TextBox 8"/>
            <p:cNvSpPr txBox="1">
              <a:spLocks noChangeArrowheads="1"/>
            </p:cNvSpPr>
            <p:nvPr/>
          </p:nvSpPr>
          <p:spPr bwMode="auto">
            <a:xfrm>
              <a:off x="228600" y="4140200"/>
              <a:ext cx="34290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Formation of a </a:t>
              </a:r>
              <a:r>
                <a:rPr lang="en-US" altLang="en-US" sz="160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cyclobutyl</a:t>
              </a:r>
              <a:r>
                <a:rPr lang="en-US" altLang="en-US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 ring between two intra-strand thymine bases in DNA </a:t>
              </a:r>
            </a:p>
          </p:txBody>
        </p:sp>
        <p:grpSp>
          <p:nvGrpSpPr>
            <p:cNvPr id="28676" name="Group 12"/>
            <p:cNvGrpSpPr>
              <a:grpSpLocks/>
            </p:cNvGrpSpPr>
            <p:nvPr/>
          </p:nvGrpSpPr>
          <p:grpSpPr bwMode="auto">
            <a:xfrm>
              <a:off x="304800" y="320675"/>
              <a:ext cx="3124200" cy="3794125"/>
              <a:chOff x="304799" y="321366"/>
              <a:chExt cx="3124201" cy="3793434"/>
            </a:xfrm>
          </p:grpSpPr>
          <p:pic>
            <p:nvPicPr>
              <p:cNvPr id="28680" name="Picture 2" descr="voet4_fig_25_2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568"/>
              <a:stretch>
                <a:fillRect/>
              </a:stretch>
            </p:blipFill>
            <p:spPr bwMode="auto">
              <a:xfrm>
                <a:off x="304799" y="321366"/>
                <a:ext cx="3124201" cy="379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1" name="TextBox 8"/>
              <p:cNvSpPr txBox="1">
                <a:spLocks noChangeArrowheads="1"/>
              </p:cNvSpPr>
              <p:nvPr/>
            </p:nvSpPr>
            <p:spPr bwMode="auto">
              <a:xfrm>
                <a:off x="623247" y="2872155"/>
                <a:ext cx="9300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Arial Narrow" pitchFamily="34" charset="0"/>
                    <a:cs typeface="Arial" pitchFamily="34" charset="0"/>
                  </a:rPr>
                  <a:t>deoxyribose</a:t>
                </a:r>
              </a:p>
            </p:txBody>
          </p:sp>
          <p:sp>
            <p:nvSpPr>
              <p:cNvPr id="28682" name="TextBox 8"/>
              <p:cNvSpPr txBox="1">
                <a:spLocks noChangeArrowheads="1"/>
              </p:cNvSpPr>
              <p:nvPr/>
            </p:nvSpPr>
            <p:spPr bwMode="auto">
              <a:xfrm>
                <a:off x="618812" y="1118046"/>
                <a:ext cx="9300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Arial Narrow" pitchFamily="34" charset="0"/>
                    <a:cs typeface="Arial" pitchFamily="34" charset="0"/>
                  </a:rPr>
                  <a:t>deoxyribose</a:t>
                </a:r>
              </a:p>
            </p:txBody>
          </p:sp>
          <p:sp>
            <p:nvSpPr>
              <p:cNvPr id="28683" name="TextBox 8"/>
              <p:cNvSpPr txBox="1">
                <a:spLocks noChangeArrowheads="1"/>
              </p:cNvSpPr>
              <p:nvPr/>
            </p:nvSpPr>
            <p:spPr bwMode="auto">
              <a:xfrm>
                <a:off x="2209800" y="1067241"/>
                <a:ext cx="66877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Arial Narrow" pitchFamily="34" charset="0"/>
                    <a:cs typeface="Arial" pitchFamily="34" charset="0"/>
                  </a:rPr>
                  <a:t>thymine</a:t>
                </a:r>
              </a:p>
            </p:txBody>
          </p:sp>
          <p:sp>
            <p:nvSpPr>
              <p:cNvPr id="28684" name="TextBox 8"/>
              <p:cNvSpPr txBox="1">
                <a:spLocks noChangeArrowheads="1"/>
              </p:cNvSpPr>
              <p:nvPr/>
            </p:nvSpPr>
            <p:spPr bwMode="auto">
              <a:xfrm>
                <a:off x="2209800" y="2823756"/>
                <a:ext cx="66877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Arial Narrow" pitchFamily="34" charset="0"/>
                    <a:cs typeface="Arial" pitchFamily="34" charset="0"/>
                  </a:rPr>
                  <a:t>thymine</a:t>
                </a:r>
              </a:p>
            </p:txBody>
          </p:sp>
        </p:grpSp>
      </p:grpSp>
      <p:sp>
        <p:nvSpPr>
          <p:cNvPr id="28677" name="Rectangle 4"/>
          <p:cNvSpPr>
            <a:spLocks noGrp="1" noChangeArrowheads="1"/>
          </p:cNvSpPr>
          <p:nvPr/>
        </p:nvSpPr>
        <p:spPr bwMode="auto">
          <a:xfrm>
            <a:off x="1066800" y="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DNA Repair: Direct Reversal (DR)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4930775"/>
            <a:ext cx="8763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damage such as the formation of thymine dimers due to UV exposure can be directly restored by light-absorbing enzymes such as 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photolyase 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a process called “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Direct Reversal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photolyase specifically recognizes the dsDNA containing pyrimidine dimers and catalyzes the cleavage of 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cyclobutyl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ring between two pyrimidines in a reaction referred to as “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photoreactivation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Photoreactivation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is made possible by the absorption of a photon of UV/blue light (300nm-500nm) by DNA photolyase and subsequently transferring the excitation energy to break the </a:t>
            </a:r>
            <a:r>
              <a:rPr lang="en-US" altLang="en-US" sz="1600" dirty="0" err="1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cyclobutyl</a:t>
            </a:r>
            <a:r>
              <a:rPr lang="en-US" altLang="en-US" sz="1600" dirty="0" smtClean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/>
        </p:nvSpPr>
        <p:spPr bwMode="auto">
          <a:xfrm>
            <a:off x="1066800" y="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DNA Repair: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SSD—Base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Excision Repair (BER)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52400" y="595491"/>
            <a:ext cx="48006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Chemically modified or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damaged bases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(</a:t>
            </a:r>
            <a:r>
              <a:rPr lang="en-US" altLang="en-US" sz="18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8-oxoguanine, uracil, hypoxanthine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) that cannot be restored to their normal state by DR become subject to a second line of repair mechanisms known as “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base excision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repair (BER)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In BER, the damaged base is removed by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glycosylases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 that cleave the corresponding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N-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glycosidic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bond leaving behind a “base-free”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deoxyribose—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such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deoxyribose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without an attached nitrogenous base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is referred to as the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AP (</a:t>
            </a:r>
            <a:r>
              <a:rPr lang="en-US" altLang="en-US" sz="1800" dirty="0" err="1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apurinic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/</a:t>
            </a:r>
            <a:r>
              <a:rPr lang="en-US" altLang="en-US" sz="1800" dirty="0" err="1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apyrimidinic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site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or 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abasic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site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deoxyribose coupled with several adjacent nucleotides are then excised out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by the combined action of a cocktail of endonucleases and exonucleases 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The resulting gap is filled in by DNA polymerases such as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pol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 </a:t>
            </a:r>
            <a:r>
              <a:rPr lang="en-US" altLang="en-US" sz="18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and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 pol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  <a:sym typeface="Symbol" pitchFamily="18" charset="2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DNA ligase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subsequently seals the nick</a:t>
            </a: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3000" y="989105"/>
            <a:ext cx="4114800" cy="5765800"/>
            <a:chOff x="4953000" y="914400"/>
            <a:chExt cx="4114800" cy="5765800"/>
          </a:xfrm>
        </p:grpSpPr>
        <p:pic>
          <p:nvPicPr>
            <p:cNvPr id="29698" name="Picture 2" descr="voet4_fig_25_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15"/>
            <a:stretch>
              <a:fillRect/>
            </a:stretch>
          </p:blipFill>
          <p:spPr bwMode="auto">
            <a:xfrm>
              <a:off x="4953000" y="914400"/>
              <a:ext cx="4038600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5105400" y="6096000"/>
              <a:ext cx="3962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DNA glycosylase generates an AP site at the damaged base (red) to initiate its repair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/>
        </p:nvSpPr>
        <p:spPr bwMode="auto">
          <a:xfrm>
            <a:off x="533400" y="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DNA Repair: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SSD—Nucleotide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Excision Repair (NER)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30188" y="519113"/>
            <a:ext cx="4113212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Should the DR mechanism fail to rectify the thymine dimers or other lesions that result in the distortion of DNA,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nucleotide excision repair (NER)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kicks in to repair such DNA damage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NER machinery primarily recognizes physical distortions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within the double helix as opposed to recognition of specific nitrogenous bases 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In NER, a segment of DNA strand (typically between 12-24nt) around the distorted site is excised out and displaced via the action of a cocktail of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endonucleases and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helicases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</a:rPr>
              <a:t>The resulting gap is subsequently filled in by DNA polymerases such as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pol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, pol </a:t>
            </a:r>
            <a:r>
              <a:rPr lang="en-US" altLang="en-US" sz="1800" dirty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and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 pol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DNA ligase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subsequently seals the nick</a:t>
            </a: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00563" y="685800"/>
            <a:ext cx="4491037" cy="5943600"/>
            <a:chOff x="4500563" y="685800"/>
            <a:chExt cx="4491037" cy="594360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5232400" y="5983288"/>
              <a:ext cx="30734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Repair of DNA damage resulting from thymidine dimers via NER</a:t>
              </a:r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4500563" y="685800"/>
              <a:ext cx="4491037" cy="5029200"/>
              <a:chOff x="4500039" y="685800"/>
              <a:chExt cx="4491561" cy="5029201"/>
            </a:xfrm>
          </p:grpSpPr>
          <p:grpSp>
            <p:nvGrpSpPr>
              <p:cNvPr id="30726" name="Group 8"/>
              <p:cNvGrpSpPr>
                <a:grpSpLocks/>
              </p:cNvGrpSpPr>
              <p:nvPr/>
            </p:nvGrpSpPr>
            <p:grpSpPr bwMode="auto">
              <a:xfrm>
                <a:off x="4500039" y="685800"/>
                <a:ext cx="4491561" cy="5029201"/>
                <a:chOff x="4500039" y="685800"/>
                <a:chExt cx="4491561" cy="5029201"/>
              </a:xfrm>
            </p:grpSpPr>
            <p:pic>
              <p:nvPicPr>
                <p:cNvPr id="30730" name="Picture 2" descr="voet4_fig_25_3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100"/>
                <a:stretch>
                  <a:fillRect/>
                </a:stretch>
              </p:blipFill>
              <p:spPr bwMode="auto">
                <a:xfrm>
                  <a:off x="4500039" y="685800"/>
                  <a:ext cx="4491561" cy="50292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731" name="Rectangle 5"/>
                <p:cNvSpPr>
                  <a:spLocks noChangeArrowheads="1"/>
                </p:cNvSpPr>
                <p:nvPr/>
              </p:nvSpPr>
              <p:spPr bwMode="auto">
                <a:xfrm>
                  <a:off x="4837725" y="1555260"/>
                  <a:ext cx="23622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0732" name="Rectangle 6"/>
                <p:cNvSpPr>
                  <a:spLocks noChangeArrowheads="1"/>
                </p:cNvSpPr>
                <p:nvPr/>
              </p:nvSpPr>
              <p:spPr bwMode="auto">
                <a:xfrm>
                  <a:off x="5232623" y="4464540"/>
                  <a:ext cx="1953621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0733" name="Rectangle 7"/>
                <p:cNvSpPr>
                  <a:spLocks noChangeArrowheads="1"/>
                </p:cNvSpPr>
                <p:nvPr/>
              </p:nvSpPr>
              <p:spPr bwMode="auto">
                <a:xfrm>
                  <a:off x="6613995" y="3200400"/>
                  <a:ext cx="578115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30727" name="TextBox 8"/>
              <p:cNvSpPr txBox="1">
                <a:spLocks noChangeArrowheads="1"/>
              </p:cNvSpPr>
              <p:nvPr/>
            </p:nvSpPr>
            <p:spPr bwMode="auto">
              <a:xfrm>
                <a:off x="5824830" y="1671952"/>
                <a:ext cx="14141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  <a:cs typeface="Arial" pitchFamily="34" charset="0"/>
                  </a:rPr>
                  <a:t>Endonucleases</a:t>
                </a:r>
              </a:p>
            </p:txBody>
          </p:sp>
          <p:sp>
            <p:nvSpPr>
              <p:cNvPr id="30728" name="TextBox 8"/>
              <p:cNvSpPr txBox="1">
                <a:spLocks noChangeArrowheads="1"/>
              </p:cNvSpPr>
              <p:nvPr/>
            </p:nvSpPr>
            <p:spPr bwMode="auto">
              <a:xfrm>
                <a:off x="6248400" y="3319046"/>
                <a:ext cx="9573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  <a:cs typeface="Arial" pitchFamily="34" charset="0"/>
                  </a:rPr>
                  <a:t>Helicases</a:t>
                </a:r>
              </a:p>
            </p:txBody>
          </p:sp>
          <p:sp>
            <p:nvSpPr>
              <p:cNvPr id="30729" name="TextBox 8"/>
              <p:cNvSpPr txBox="1">
                <a:spLocks noChangeArrowheads="1"/>
              </p:cNvSpPr>
              <p:nvPr/>
            </p:nvSpPr>
            <p:spPr bwMode="auto">
              <a:xfrm>
                <a:off x="6173965" y="4444425"/>
                <a:ext cx="106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  <a:cs typeface="Arial" pitchFamily="34" charset="0"/>
                  </a:rPr>
                  <a:t>Pol</a:t>
                </a:r>
                <a:r>
                  <a:rPr lang="en-US" altLang="en-US" sz="1600" b="1">
                    <a:latin typeface="Arial Narrow" pitchFamily="34" charset="0"/>
                    <a:cs typeface="Arial" pitchFamily="34" charset="0"/>
                    <a:sym typeface="Symbol" pitchFamily="18" charset="2"/>
                  </a:rPr>
                  <a:t></a:t>
                </a:r>
              </a:p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  <a:cs typeface="Arial" pitchFamily="34" charset="0"/>
                    <a:sym typeface="Symbol" pitchFamily="18" charset="2"/>
                  </a:rPr>
                  <a:t>DNA ligase</a:t>
                </a:r>
                <a:endParaRPr lang="en-US" altLang="en-US" sz="1600" b="1">
                  <a:latin typeface="Arial Narrow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/>
        </p:nvSpPr>
        <p:spPr bwMode="auto">
          <a:xfrm>
            <a:off x="152400" y="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DNA Repair: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SSD—Mismatch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Repair (MMR)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454015"/>
            <a:ext cx="56388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Were it not for the intervention of mismatch repair (MMR),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replication errors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would result in a high incidence of genetic disorders such as cancer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ismatch repair (MMR)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represents a second line of defense against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replication errors that filter through the “proofreading” action of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pol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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 and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/>
              </a:rPr>
              <a:t>pol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700" dirty="0">
              <a:solidFill>
                <a:srgbClr val="FF0000"/>
              </a:solidFill>
              <a:latin typeface="Calibri" pitchFamily="34" charset="0"/>
              <a:ea typeface="Cambria" pitchFamily="18" charset="0"/>
              <a:cs typeface="Calibri" pitchFamily="34" charset="0"/>
              <a:sym typeface="Symbol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MMR machinery can also rectify small insertions/deletions (=&lt; 4nt)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arising from the slippage of one strand relative to other within the active site of DNA polymerases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In a nutshell, the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MMR machinery excises out a nucleotide segment on the daughter strand 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harboring a mismatched base pair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prokaryotes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, the daughter strand is distinguished from the parent strand on the basis of the fact that the latter is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methylated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eukaryotes</a:t>
            </a:r>
            <a:r>
              <a:rPr lang="en-US" altLang="en-US" sz="17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, the MMR machinery is believed to distinguish the daughter strand on the basis of the fact that the newly synthesized leading and lagging strands harbor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transient nicks   </a:t>
            </a:r>
            <a:endParaRPr lang="en-US" altLang="en-US" sz="1700" dirty="0">
              <a:solidFill>
                <a:srgbClr val="FF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91200" y="457200"/>
            <a:ext cx="3276600" cy="6389132"/>
            <a:chOff x="5791200" y="457200"/>
            <a:chExt cx="3276600" cy="6389132"/>
          </a:xfrm>
        </p:grpSpPr>
        <p:pic>
          <p:nvPicPr>
            <p:cNvPr id="31747" name="Picture 2" descr="voet4_fig_25_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6" b="5740"/>
            <a:stretch>
              <a:fillRect/>
            </a:stretch>
          </p:blipFill>
          <p:spPr bwMode="auto">
            <a:xfrm>
              <a:off x="5791200" y="457200"/>
              <a:ext cx="3276600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5791200" y="6477000"/>
              <a:ext cx="307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Bacterial MMR machinery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7200" y="457200"/>
            <a:ext cx="4724400" cy="4572000"/>
            <a:chOff x="4267200" y="457200"/>
            <a:chExt cx="4724400" cy="4572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57200"/>
              <a:ext cx="4724400" cy="4572000"/>
            </a:xfrm>
            <a:prstGeom prst="rect">
              <a:avLst/>
            </a:prstGeom>
          </p:spPr>
        </p:pic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7086600" y="2716693"/>
              <a:ext cx="16764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Clustering of MRN complex @ the site of DSB</a:t>
              </a:r>
            </a:p>
          </p:txBody>
        </p:sp>
      </p:grpSp>
      <p:sp>
        <p:nvSpPr>
          <p:cNvPr id="32771" name="Rectangle 4"/>
          <p:cNvSpPr>
            <a:spLocks noGrp="1" noChangeArrowheads="1"/>
          </p:cNvSpPr>
          <p:nvPr/>
        </p:nvSpPr>
        <p:spPr bwMode="auto">
          <a:xfrm>
            <a:off x="1066800" y="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DNA Repair: Double Strand Break (DSB) 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394692"/>
            <a:ext cx="88392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DNA is not only susceptible to single </a:t>
            </a:r>
          </a:p>
          <a:p>
            <a:pPr marL="0" indent="171450" algn="just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strand damage (SSD)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but also to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double </a:t>
            </a:r>
          </a:p>
          <a:p>
            <a:pPr marL="0" indent="171450" algn="just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strand breaks (DSBs)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Such DSBs are often generated by exposure </a:t>
            </a:r>
          </a:p>
          <a:p>
            <a:pPr marL="0" indent="171450" algn="just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to ionizing radiation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or the free radical </a:t>
            </a:r>
          </a:p>
          <a:p>
            <a:pPr marL="0" indent="171450" algn="just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by-products of oxidative metabolism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Repair of DSBs is essential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for they</a:t>
            </a:r>
          </a:p>
          <a:p>
            <a:pPr marL="0" indent="171450" algn="just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can cause 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chormosomal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aberrations </a:t>
            </a:r>
          </a:p>
          <a:p>
            <a:pPr marL="0" indent="171450" algn="just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leading to cancer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Two common mechanisms involved in </a:t>
            </a:r>
          </a:p>
          <a:p>
            <a:pPr marL="0" indent="171450" algn="just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repairing DSBs are referred to as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Homologous </a:t>
            </a:r>
          </a:p>
          <a:p>
            <a:pPr marL="0" indent="171450" algn="just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recombination (HR)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”, and “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nonhomologous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</a:p>
          <a:p>
            <a:pPr marL="0" indent="171450" algn="just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end-joining (NHEJ)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In both HR and NHEJ,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broken ends of DNA are initially sensed by the so-called MRN complex (MRX in yeast)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—comprised of various proteins such as Mre11, Rad50 and Nbs1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en-US" sz="18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MRN complex ultimately triggers the assembly of common players such as nucleases, polymerases and ligases at the site of DSB—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thereby resulting in direct ligation of broken ends in the presence (HR) or absence (NHEJ) of a homologous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9259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Exercise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4.3c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609600" y="2743200"/>
            <a:ext cx="7391400" cy="29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role of DNA photolyase in direct reversal?</a:t>
            </a:r>
          </a:p>
          <a:p>
            <a:pPr>
              <a:buFontTx/>
              <a:buChar char="-"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role of DNA glycosylase in base excision repair?</a:t>
            </a:r>
          </a:p>
          <a:p>
            <a:pPr>
              <a:buFontTx/>
              <a:buChar char="-"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similarities and differences between base excision repair and nucleotide excision repair?  </a:t>
            </a: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Why is mismatch repair so critical for ensuring the fidelity of DNA replication?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/>
        </p:nvSpPr>
        <p:spPr bwMode="auto">
          <a:xfrm>
            <a:off x="1905000" y="0"/>
            <a:ext cx="468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DNA Replication Models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34" b="3757"/>
          <a:stretch/>
        </p:blipFill>
        <p:spPr bwMode="auto">
          <a:xfrm>
            <a:off x="152400" y="502422"/>
            <a:ext cx="2852057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103313" y="5791200"/>
            <a:ext cx="6897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the three theoretical possibilities, DNA replication occurs in a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semi-conservative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manner (a)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—each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of the two new copies of the double helix harbor one parent and one newly synthesized daughter strand!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9" r="33781" b="3757"/>
          <a:stretch/>
        </p:blipFill>
        <p:spPr bwMode="auto">
          <a:xfrm>
            <a:off x="3048000" y="502422"/>
            <a:ext cx="2985951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b="3757"/>
          <a:stretch/>
        </p:blipFill>
        <p:spPr bwMode="auto">
          <a:xfrm>
            <a:off x="6166758" y="502422"/>
            <a:ext cx="2985951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oet4_fig_2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>
            <a:fillRect/>
          </a:stretch>
        </p:blipFill>
        <p:spPr bwMode="auto">
          <a:xfrm>
            <a:off x="609600" y="533400"/>
            <a:ext cx="776922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/>
        </p:nvSpPr>
        <p:spPr bwMode="auto">
          <a:xfrm>
            <a:off x="685800" y="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Replication Overview: DNA Polymerase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57188" y="4648200"/>
            <a:ext cx="8458200" cy="2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polymerase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uses a single-stranded DNA (</a:t>
            </a:r>
            <a:r>
              <a:rPr lang="en-US" altLang="en-US" sz="1700" dirty="0" err="1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ssDNA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as a parent template to catalyze the synthesis of a complementary daughter strand exclusively in the 5’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3’ direction</a:t>
            </a:r>
            <a:endParaRPr lang="en-US" altLang="en-US" sz="17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reaction involves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nucleophilic attack of the 3’-OH group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(@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3’-end of the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nascent/growing strand)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on the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-phosphoryl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group of an incoming nucleoside triphosphate (</a:t>
            </a:r>
            <a:r>
              <a:rPr lang="en-US" altLang="en-US" sz="1700" dirty="0" err="1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eg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altLang="en-US" sz="1700" dirty="0" err="1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dCTP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)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with concomitant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release of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pyrophosphate (</a:t>
            </a:r>
            <a:r>
              <a:rPr lang="en-US" altLang="en-US" sz="1700" dirty="0" err="1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PPi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as a by-product    </a:t>
            </a:r>
            <a:endParaRPr lang="en-US" altLang="en-US" sz="17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incoming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nucleoside triphosphate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is selected on the basis of its ability to form 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Watson-Crick base pair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with the corresponding base in the template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strand @ the 3’-end</a:t>
            </a:r>
            <a:endParaRPr lang="en-US" altLang="en-US" sz="17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209800" y="2895600"/>
            <a:ext cx="1676400" cy="1371600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/>
        </p:nvSpPr>
        <p:spPr bwMode="auto">
          <a:xfrm>
            <a:off x="1295400" y="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Replication Overview: Replication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Bubble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pic>
        <p:nvPicPr>
          <p:cNvPr id="71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/>
          <a:stretch>
            <a:fillRect/>
          </a:stretch>
        </p:blipFill>
        <p:spPr bwMode="auto">
          <a:xfrm>
            <a:off x="670560" y="996419"/>
            <a:ext cx="8130540" cy="312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3782087" y="477838"/>
            <a:ext cx="17043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Narrow" pitchFamily="34" charset="0"/>
              </a:rPr>
              <a:t>Replication </a:t>
            </a:r>
            <a:r>
              <a:rPr lang="en-US" altLang="en-US" sz="1600" b="1" dirty="0" smtClean="0">
                <a:latin typeface="Arial Narrow" pitchFamily="34" charset="0"/>
              </a:rPr>
              <a:t>Bubble</a:t>
            </a:r>
            <a:endParaRPr lang="en-US" altLang="en-US" sz="1600" b="1" dirty="0">
              <a:latin typeface="Arial Narrow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8913" y="2076616"/>
            <a:ext cx="1630462" cy="2300122"/>
            <a:chOff x="4098913" y="2076616"/>
            <a:chExt cx="1630462" cy="2300122"/>
          </a:xfrm>
        </p:grpSpPr>
        <p:sp>
          <p:nvSpPr>
            <p:cNvPr id="7175" name="TextBox 6"/>
            <p:cNvSpPr txBox="1">
              <a:spLocks noChangeArrowheads="1"/>
            </p:cNvSpPr>
            <p:nvPr/>
          </p:nvSpPr>
          <p:spPr bwMode="auto">
            <a:xfrm>
              <a:off x="4098913" y="4038284"/>
              <a:ext cx="1630462" cy="338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Arial Narrow" pitchFamily="34" charset="0"/>
                </a:rPr>
                <a:t>Replication Origin</a:t>
              </a: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4640032" y="2076616"/>
              <a:ext cx="182867" cy="1828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cxnSp>
          <p:nvCxnSpPr>
            <p:cNvPr id="7178" name="Straight Connector 12"/>
            <p:cNvCxnSpPr>
              <a:cxnSpLocks noChangeShapeType="1"/>
            </p:cNvCxnSpPr>
            <p:nvPr/>
          </p:nvCxnSpPr>
          <p:spPr bwMode="auto">
            <a:xfrm>
              <a:off x="4739671" y="2895385"/>
              <a:ext cx="0" cy="1218841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381000" y="943013"/>
            <a:ext cx="990532" cy="569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1" name="Rectangle 17"/>
          <p:cNvSpPr>
            <a:spLocks noChangeArrowheads="1"/>
          </p:cNvSpPr>
          <p:nvPr/>
        </p:nvSpPr>
        <p:spPr bwMode="auto">
          <a:xfrm>
            <a:off x="693494" y="3016515"/>
            <a:ext cx="1242560" cy="569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7086137" y="764727"/>
            <a:ext cx="1499024" cy="1311889"/>
            <a:chOff x="7086137" y="764727"/>
            <a:chExt cx="1499024" cy="1311889"/>
          </a:xfrm>
        </p:grpSpPr>
        <p:sp>
          <p:nvSpPr>
            <p:cNvPr id="7179" name="TextBox 14"/>
            <p:cNvSpPr txBox="1">
              <a:spLocks noChangeArrowheads="1"/>
            </p:cNvSpPr>
            <p:nvPr/>
          </p:nvSpPr>
          <p:spPr bwMode="auto">
            <a:xfrm>
              <a:off x="7086137" y="764727"/>
              <a:ext cx="1499024" cy="338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</a:rPr>
                <a:t>Replication Fork</a:t>
              </a:r>
            </a:p>
          </p:txBody>
        </p:sp>
        <p:cxnSp>
          <p:nvCxnSpPr>
            <p:cNvPr id="7183" name="Straight Connector 18"/>
            <p:cNvCxnSpPr>
              <a:cxnSpLocks noChangeShapeType="1"/>
            </p:cNvCxnSpPr>
            <p:nvPr/>
          </p:nvCxnSpPr>
          <p:spPr bwMode="auto">
            <a:xfrm flipH="1">
              <a:off x="7125823" y="1055058"/>
              <a:ext cx="493678" cy="102155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939234" y="521815"/>
            <a:ext cx="1651325" cy="1716543"/>
            <a:chOff x="939234" y="521815"/>
            <a:chExt cx="1651325" cy="1716543"/>
          </a:xfrm>
        </p:grpSpPr>
        <p:sp>
          <p:nvSpPr>
            <p:cNvPr id="7182" name="TextBox 15"/>
            <p:cNvSpPr txBox="1">
              <a:spLocks noChangeArrowheads="1"/>
            </p:cNvSpPr>
            <p:nvPr/>
          </p:nvSpPr>
          <p:spPr bwMode="auto">
            <a:xfrm>
              <a:off x="939234" y="521815"/>
              <a:ext cx="1499024" cy="338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Arial Narrow" pitchFamily="34" charset="0"/>
                </a:rPr>
                <a:t>Replication Fork</a:t>
              </a:r>
            </a:p>
          </p:txBody>
        </p:sp>
        <p:cxnSp>
          <p:nvCxnSpPr>
            <p:cNvPr id="7184" name="Straight Connector 19"/>
            <p:cNvCxnSpPr>
              <a:cxnSpLocks noChangeShapeType="1"/>
            </p:cNvCxnSpPr>
            <p:nvPr/>
          </p:nvCxnSpPr>
          <p:spPr bwMode="auto">
            <a:xfrm>
              <a:off x="1980992" y="798658"/>
              <a:ext cx="609567" cy="14397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85" name="TextBox 6"/>
          <p:cNvSpPr txBox="1">
            <a:spLocks noChangeArrowheads="1"/>
          </p:cNvSpPr>
          <p:nvPr/>
        </p:nvSpPr>
        <p:spPr bwMode="auto">
          <a:xfrm>
            <a:off x="2704256" y="1477021"/>
            <a:ext cx="1386842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 Narrow" pitchFamily="34" charset="0"/>
              </a:rPr>
              <a:t>Leading strand</a:t>
            </a:r>
          </a:p>
        </p:txBody>
      </p:sp>
      <p:sp>
        <p:nvSpPr>
          <p:cNvPr id="7186" name="TextBox 6"/>
          <p:cNvSpPr txBox="1">
            <a:spLocks noChangeArrowheads="1"/>
          </p:cNvSpPr>
          <p:nvPr/>
        </p:nvSpPr>
        <p:spPr bwMode="auto">
          <a:xfrm>
            <a:off x="5089704" y="2545133"/>
            <a:ext cx="1386842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 Narrow" pitchFamily="34" charset="0"/>
              </a:rPr>
              <a:t>Leading strand</a:t>
            </a:r>
          </a:p>
        </p:txBody>
      </p:sp>
      <p:sp>
        <p:nvSpPr>
          <p:cNvPr id="7187" name="TextBox 6"/>
          <p:cNvSpPr txBox="1">
            <a:spLocks noChangeArrowheads="1"/>
          </p:cNvSpPr>
          <p:nvPr/>
        </p:nvSpPr>
        <p:spPr bwMode="auto">
          <a:xfrm>
            <a:off x="2766394" y="2320957"/>
            <a:ext cx="1396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Arial Narrow" pitchFamily="34" charset="0"/>
              </a:rPr>
              <a:t>Lagging </a:t>
            </a:r>
            <a:r>
              <a:rPr lang="en-US" altLang="en-US" sz="1600" b="1" dirty="0">
                <a:latin typeface="Arial Narrow" pitchFamily="34" charset="0"/>
              </a:rPr>
              <a:t>strand</a:t>
            </a:r>
          </a:p>
        </p:txBody>
      </p:sp>
      <p:sp>
        <p:nvSpPr>
          <p:cNvPr id="7188" name="TextBox 6"/>
          <p:cNvSpPr txBox="1">
            <a:spLocks noChangeArrowheads="1"/>
          </p:cNvSpPr>
          <p:nvPr/>
        </p:nvSpPr>
        <p:spPr bwMode="auto">
          <a:xfrm>
            <a:off x="5031146" y="1650142"/>
            <a:ext cx="1396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Arial Narrow" pitchFamily="34" charset="0"/>
              </a:rPr>
              <a:t>Lagging </a:t>
            </a:r>
            <a:r>
              <a:rPr lang="en-US" altLang="en-US" sz="1600" b="1" dirty="0">
                <a:latin typeface="Arial Narrow" pitchFamily="34" charset="0"/>
              </a:rPr>
              <a:t>strand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57200" y="4343400"/>
            <a:ext cx="81534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replication requires the transient unwinding of DNA and strand separation at the so-called “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replication origin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”—the point of initiation of replication—so as to make each strand accessible to DNA polymerase 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resulting strand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separation at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replication origin is called the “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replication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bubble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or “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replication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eye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  <a:endParaRPr lang="en-US" altLang="en-US" sz="17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branch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points of the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replication bubble are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referred to as the “</a:t>
            </a: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replication forks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synthesis proceeds in both directions at each of the two replication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forks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—it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occurs in a bidirectional manner</a:t>
            </a:r>
          </a:p>
        </p:txBody>
      </p:sp>
      <p:sp>
        <p:nvSpPr>
          <p:cNvPr id="8" name="Right Brace 7"/>
          <p:cNvSpPr/>
          <p:nvPr/>
        </p:nvSpPr>
        <p:spPr bwMode="auto">
          <a:xfrm>
            <a:off x="4594470" y="-1418490"/>
            <a:ext cx="266700" cy="461451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/>
          <a:lstStyle/>
          <a:p>
            <a:pPr>
              <a:defRPr/>
            </a:pPr>
            <a:endParaRPr lang="en-US">
              <a:latin typeface="Times" pitchFamily="6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524016" y="1905000"/>
            <a:ext cx="1142984" cy="487518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858016" y="1988696"/>
            <a:ext cx="1142984" cy="487518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/>
        </p:nvSpPr>
        <p:spPr bwMode="auto">
          <a:xfrm>
            <a:off x="1295400" y="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Replication Overview: Steric Players  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15925" y="3718679"/>
            <a:ext cx="842327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Steric or spatial constraints present a special challenge during DNA replication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—three major players involved in eliminating or keeping such constraints at bay are: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helicase—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mediates the unwinding of double-helical DNA at each replication fork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Topoisomerase—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helps relieve the strain resulting from the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overwinding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(or supercoiling) of unwound DNA by virtue of its ability to inflict single- or double-stranded cuts</a:t>
            </a: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Single-stranded binding (SSB) protein—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binds to single strands resulting from the unwinding of DNA and prevents them from re-annealing so as to facilitate the synthesis of complementary strands by DNA polymerase    </a:t>
            </a:r>
          </a:p>
        </p:txBody>
      </p: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1143000" y="457200"/>
            <a:ext cx="6781800" cy="3287713"/>
            <a:chOff x="1143000" y="609600"/>
            <a:chExt cx="6781800" cy="3288484"/>
          </a:xfrm>
        </p:grpSpPr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1143000" y="609600"/>
              <a:ext cx="6781800" cy="3288484"/>
              <a:chOff x="1143000" y="609600"/>
              <a:chExt cx="6781800" cy="3288484"/>
            </a:xfrm>
          </p:grpSpPr>
          <p:pic>
            <p:nvPicPr>
              <p:cNvPr id="8199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6" t="2663" r="2072" b="7767"/>
              <a:stretch>
                <a:fillRect/>
              </a:stretch>
            </p:blipFill>
            <p:spPr bwMode="auto">
              <a:xfrm>
                <a:off x="1143000" y="609600"/>
                <a:ext cx="6781800" cy="3288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0" name="Rectangle 4"/>
              <p:cNvSpPr>
                <a:spLocks noChangeArrowheads="1"/>
              </p:cNvSpPr>
              <p:nvPr/>
            </p:nvSpPr>
            <p:spPr bwMode="auto">
              <a:xfrm>
                <a:off x="3733800" y="3276600"/>
                <a:ext cx="21336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3641725" y="3208947"/>
              <a:ext cx="1146175" cy="338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SSB protein</a:t>
              </a:r>
            </a:p>
          </p:txBody>
        </p:sp>
      </p:grpSp>
      <p:sp>
        <p:nvSpPr>
          <p:cNvPr id="9" name="Oval 8"/>
          <p:cNvSpPr/>
          <p:nvPr/>
        </p:nvSpPr>
        <p:spPr bwMode="auto">
          <a:xfrm>
            <a:off x="3505216" y="834009"/>
            <a:ext cx="1142984" cy="563718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580709" y="492036"/>
            <a:ext cx="1600200" cy="685800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674384" y="2943147"/>
            <a:ext cx="1142984" cy="563718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6"/>
          <p:cNvGrpSpPr>
            <a:grpSpLocks/>
          </p:cNvGrpSpPr>
          <p:nvPr/>
        </p:nvGrpSpPr>
        <p:grpSpPr bwMode="auto">
          <a:xfrm>
            <a:off x="128588" y="228600"/>
            <a:ext cx="8915400" cy="2589213"/>
            <a:chOff x="128955" y="637736"/>
            <a:chExt cx="8915400" cy="2588603"/>
          </a:xfrm>
        </p:grpSpPr>
        <p:pic>
          <p:nvPicPr>
            <p:cNvPr id="9221" name="Picture 2" descr="voet4_fig_25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52"/>
            <a:stretch>
              <a:fillRect/>
            </a:stretch>
          </p:blipFill>
          <p:spPr bwMode="auto">
            <a:xfrm>
              <a:off x="4654676" y="637736"/>
              <a:ext cx="4389679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voet4_fig_25_0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52"/>
            <a:stretch/>
          </p:blipFill>
          <p:spPr bwMode="auto">
            <a:xfrm>
              <a:off x="128955" y="1036320"/>
              <a:ext cx="4389679" cy="201168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Oval 8"/>
            <p:cNvSpPr>
              <a:spLocks noChangeArrowheads="1"/>
            </p:cNvSpPr>
            <p:nvPr/>
          </p:nvSpPr>
          <p:spPr bwMode="auto">
            <a:xfrm>
              <a:off x="4527060" y="175065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cxnSp>
          <p:nvCxnSpPr>
            <p:cNvPr id="9224" name="Straight Connector 9"/>
            <p:cNvCxnSpPr>
              <a:cxnSpLocks noChangeShapeType="1"/>
            </p:cNvCxnSpPr>
            <p:nvPr/>
          </p:nvCxnSpPr>
          <p:spPr bwMode="auto">
            <a:xfrm>
              <a:off x="4624755" y="2002695"/>
              <a:ext cx="0" cy="96910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25" name="TextBox 11"/>
            <p:cNvSpPr txBox="1">
              <a:spLocks noChangeArrowheads="1"/>
            </p:cNvSpPr>
            <p:nvPr/>
          </p:nvSpPr>
          <p:spPr bwMode="auto">
            <a:xfrm>
              <a:off x="3985845" y="2887785"/>
              <a:ext cx="16305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Arial Narrow" pitchFamily="34" charset="0"/>
                </a:rPr>
                <a:t>Replication Origin</a:t>
              </a:r>
            </a:p>
          </p:txBody>
        </p:sp>
        <p:sp>
          <p:nvSpPr>
            <p:cNvPr id="9226" name="TextBox 12"/>
            <p:cNvSpPr txBox="1">
              <a:spLocks noChangeArrowheads="1"/>
            </p:cNvSpPr>
            <p:nvPr/>
          </p:nvSpPr>
          <p:spPr bwMode="auto">
            <a:xfrm>
              <a:off x="5592238" y="885090"/>
              <a:ext cx="11176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</a:rPr>
                <a:t>Continuous</a:t>
              </a:r>
            </a:p>
          </p:txBody>
        </p:sp>
        <p:sp>
          <p:nvSpPr>
            <p:cNvPr id="9227" name="TextBox 13"/>
            <p:cNvSpPr txBox="1">
              <a:spLocks noChangeArrowheads="1"/>
            </p:cNvSpPr>
            <p:nvPr/>
          </p:nvSpPr>
          <p:spPr bwMode="auto">
            <a:xfrm>
              <a:off x="2440012" y="2440350"/>
              <a:ext cx="11176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</a:rPr>
                <a:t>Continuous</a:t>
              </a:r>
            </a:p>
          </p:txBody>
        </p:sp>
        <p:sp>
          <p:nvSpPr>
            <p:cNvPr id="9228" name="TextBox 14"/>
            <p:cNvSpPr txBox="1">
              <a:spLocks noChangeArrowheads="1"/>
            </p:cNvSpPr>
            <p:nvPr/>
          </p:nvSpPr>
          <p:spPr bwMode="auto">
            <a:xfrm>
              <a:off x="5476020" y="2484047"/>
              <a:ext cx="13500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</a:rPr>
                <a:t>Discontinuous</a:t>
              </a:r>
            </a:p>
          </p:txBody>
        </p:sp>
        <p:sp>
          <p:nvSpPr>
            <p:cNvPr id="9229" name="TextBox 15"/>
            <p:cNvSpPr txBox="1">
              <a:spLocks noChangeArrowheads="1"/>
            </p:cNvSpPr>
            <p:nvPr/>
          </p:nvSpPr>
          <p:spPr bwMode="auto">
            <a:xfrm>
              <a:off x="2323794" y="867043"/>
              <a:ext cx="13500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</a:rPr>
                <a:t>Discontinuous</a:t>
              </a:r>
            </a:p>
          </p:txBody>
        </p:sp>
      </p:grpSp>
      <p:sp>
        <p:nvSpPr>
          <p:cNvPr id="9219" name="Rectangle 4"/>
          <p:cNvSpPr>
            <a:spLocks noGrp="1" noChangeArrowheads="1"/>
          </p:cNvSpPr>
          <p:nvPr/>
        </p:nvSpPr>
        <p:spPr bwMode="auto">
          <a:xfrm>
            <a:off x="1219200" y="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Replication Overview: Okazaki Fragments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81000" y="2743200"/>
            <a:ext cx="84582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replication at each of the two replication forks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ensues in both directions using each of the two parent strands as templates in a simultaneous fashion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0070C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Using each of these two parent strands running in the 3’</a:t>
            </a:r>
            <a:r>
              <a:rPr lang="en-US" altLang="en-US" sz="1700" dirty="0">
                <a:solidFill>
                  <a:srgbClr val="0070C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5’ direction (colored blue) at the replication origin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DNA polymerase synthesizes a complementary strand in the 5’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3’ direction moving behind the advancing replication fork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in a </a:t>
            </a:r>
            <a:r>
              <a:rPr lang="en-US" altLang="en-US" sz="1700" dirty="0">
                <a:solidFill>
                  <a:srgbClr val="0070C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continuous manner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on each parent strand—these complementary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daughter strands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synthesized in the direction toward the replication forks are called the “</a:t>
            </a:r>
            <a:r>
              <a:rPr lang="en-US" altLang="en-US" sz="1700" dirty="0">
                <a:solidFill>
                  <a:srgbClr val="0070C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leading strands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On the other hand, </a:t>
            </a:r>
            <a:r>
              <a:rPr lang="en-US" altLang="en-US" sz="1700" dirty="0">
                <a:solidFill>
                  <a:srgbClr val="C0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two parent strands running in the 5’</a:t>
            </a:r>
            <a:r>
              <a:rPr lang="en-US" altLang="en-US" sz="1700" dirty="0">
                <a:solidFill>
                  <a:srgbClr val="C0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3’ direction (colored red)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at the replication origin are extended as short fragments termed “</a:t>
            </a:r>
            <a:r>
              <a:rPr lang="en-US" altLang="en-US" sz="1700" dirty="0">
                <a:solidFill>
                  <a:srgbClr val="C0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Okazaki fragments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” in a </a:t>
            </a:r>
            <a:r>
              <a:rPr lang="en-US" altLang="en-US" sz="1700" dirty="0">
                <a:solidFill>
                  <a:srgbClr val="C0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discontinuous manner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by DNA polymerase in the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5’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3’ direction as it moves away from the advancing replication forks—these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complementary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daughter strands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synthesized in the direction away from the replication forks are called the “</a:t>
            </a:r>
            <a:r>
              <a:rPr lang="en-US" altLang="en-US" sz="1700" dirty="0">
                <a:solidFill>
                  <a:srgbClr val="C0000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lagging strands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”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In the lagging strands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, the short Okazaki fragments (typically 100-200nt long) are eventually “cleaned up” and “stitched” together by a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  <a:sym typeface="Wingdings" pitchFamily="2" charset="2"/>
              </a:rPr>
              <a:t>DNA ligase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" y="4089400"/>
            <a:ext cx="8839200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polymerase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cannot initiate the synthesis of a new complementary DNA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strand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—it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rather only extends an exposed strand with a free 3’-OH group on a dsDNA—so what gives?!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order to overcome this requirement of DNA polymerase,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short RNA primers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(typically 10-30nt long)—synthesized by 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DNA </a:t>
            </a:r>
            <a:r>
              <a:rPr lang="en-US" altLang="en-US" sz="17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primase</a:t>
            </a:r>
            <a:r>
              <a:rPr lang="en-US" altLang="en-US" sz="17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7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hybridize with the exposed parent DNA strands as they separate at the replication origin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The free 3’-OH end of RNA primers is subsequently extended by DNA polymerase </a:t>
            </a: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using the other strand as a template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7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While the synthesis of the leading strand requires only one RNA primer, </a:t>
            </a:r>
            <a:r>
              <a:rPr lang="en-US" altLang="en-US" sz="17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multiple RNA primers are required for the synthesis of the Okazaki fragments on the lagging </a:t>
            </a:r>
            <a:r>
              <a:rPr lang="en-US" altLang="en-US" sz="17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strand! </a:t>
            </a:r>
            <a:endParaRPr lang="en-US" altLang="en-US" sz="1700" dirty="0">
              <a:solidFill>
                <a:srgbClr val="00B05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7172325" y="3262313"/>
            <a:ext cx="1223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Reiji Okazaki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(1930-1975)</a:t>
            </a:r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b="14307"/>
          <a:stretch>
            <a:fillRect/>
          </a:stretch>
        </p:blipFill>
        <p:spPr bwMode="auto">
          <a:xfrm>
            <a:off x="6513513" y="496888"/>
            <a:ext cx="2249487" cy="2779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4"/>
          <p:cNvSpPr>
            <a:spLocks noGrp="1" noChangeArrowheads="1"/>
          </p:cNvSpPr>
          <p:nvPr/>
        </p:nvSpPr>
        <p:spPr bwMode="auto">
          <a:xfrm>
            <a:off x="2133600" y="0"/>
            <a:ext cx="535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Replication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Overview: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RNA Primers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403225"/>
            <a:ext cx="5257800" cy="3559175"/>
            <a:chOff x="457200" y="403225"/>
            <a:chExt cx="5257800" cy="3559175"/>
          </a:xfrm>
        </p:grpSpPr>
        <p:pic>
          <p:nvPicPr>
            <p:cNvPr id="10242" name="Picture 2" descr="voet4_fig_25_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11"/>
            <a:stretch>
              <a:fillRect/>
            </a:stretch>
          </p:blipFill>
          <p:spPr bwMode="auto">
            <a:xfrm>
              <a:off x="457200" y="403225"/>
              <a:ext cx="5257800" cy="355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 bwMode="auto">
            <a:xfrm>
              <a:off x="694765" y="887505"/>
              <a:ext cx="457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399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708210" y="2810435"/>
              <a:ext cx="457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399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22777</TotalTime>
  <Words>3723</Words>
  <Application>Microsoft Office PowerPoint</Application>
  <PresentationFormat>On-screen Show (4:3)</PresentationFormat>
  <Paragraphs>423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Arial Narrow</vt:lpstr>
      <vt:lpstr>Calibri</vt:lpstr>
      <vt:lpstr>Cambria</vt:lpstr>
      <vt:lpstr>Courier New</vt:lpstr>
      <vt:lpstr>Symbol</vt:lpstr>
      <vt:lpstr>Times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</dc:title>
  <dc:creator>Voet et al.</dc:creator>
  <cp:lastModifiedBy>Ad</cp:lastModifiedBy>
  <cp:revision>674</cp:revision>
  <dcterms:created xsi:type="dcterms:W3CDTF">2002-12-24T01:08:46Z</dcterms:created>
  <dcterms:modified xsi:type="dcterms:W3CDTF">2019-03-15T00:25:06Z</dcterms:modified>
</cp:coreProperties>
</file>